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4"/>
    <p:sldMasterId id="2147483665" r:id="rId5"/>
  </p:sldMasterIdLst>
  <p:notesMasterIdLst>
    <p:notesMasterId r:id="rId18"/>
  </p:notesMasterIdLst>
  <p:sldIdLst>
    <p:sldId id="256" r:id="rId6"/>
    <p:sldId id="257" r:id="rId7"/>
    <p:sldId id="28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0" r:id="rId17"/>
  </p:sldIdLst>
  <p:sldSz cx="12192000" cy="6858000"/>
  <p:notesSz cx="6858000" cy="9144000"/>
  <p:embeddedFontLst>
    <p:embeddedFont>
      <p:font typeface="Play" pitchFamily="2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Light" panose="02000000000000000000" pitchFamily="2" charset="0"/>
      <p:regular r:id="rId27"/>
      <p:bold r:id="rId28"/>
      <p:italic r:id="rId29"/>
      <p:boldItalic r:id="rId30"/>
    </p:embeddedFont>
    <p:embeddedFont>
      <p:font typeface="Roboto Medium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B6FFF7-8392-A3C7-9133-D632B38A7B11}" v="24" dt="2024-04-29T14:14:49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microsoft.com/office/2015/10/relationships/revisionInfo" Target="revisionInfo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1068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TM23 Diagramme">
  <p:cSld name="MTM23 Diagramm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>
            <a:spLocks noGrp="1"/>
          </p:cNvSpPr>
          <p:nvPr>
            <p:ph type="pic" idx="2"/>
          </p:nvPr>
        </p:nvSpPr>
        <p:spPr>
          <a:xfrm>
            <a:off x="0" y="2567070"/>
            <a:ext cx="12192000" cy="3068035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1113838" y="1222898"/>
            <a:ext cx="9678340" cy="1178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457200" lvl="0" indent="-228600" algn="l">
              <a:lnSpc>
                <a:spcPct val="134698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905"/>
              <a:buFont typeface="Arial"/>
              <a:buNone/>
              <a:defRPr sz="1904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Light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Light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Light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Light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elfolie">
  <p:cSld name="1_Titelfoli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ctrTitle"/>
          </p:nvPr>
        </p:nvSpPr>
        <p:spPr>
          <a:xfrm>
            <a:off x="4120417" y="3151229"/>
            <a:ext cx="6841711" cy="619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 Medium"/>
              <a:buNone/>
              <a:defRPr sz="300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4120417" y="3966646"/>
            <a:ext cx="6841711" cy="372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98" name="Google Shape;98;p16"/>
          <p:cNvCxnSpPr/>
          <p:nvPr/>
        </p:nvCxnSpPr>
        <p:spPr>
          <a:xfrm>
            <a:off x="4120417" y="4458257"/>
            <a:ext cx="1914297" cy="0"/>
          </a:xfrm>
          <a:prstGeom prst="straightConnector1">
            <a:avLst/>
          </a:prstGeom>
          <a:noFill/>
          <a:ln w="34925" cap="flat" cmpd="sng">
            <a:solidFill>
              <a:srgbClr val="25B8C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16"/>
          <p:cNvSpPr/>
          <p:nvPr/>
        </p:nvSpPr>
        <p:spPr>
          <a:xfrm>
            <a:off x="0" y="6549701"/>
            <a:ext cx="12192000" cy="308301"/>
          </a:xfrm>
          <a:prstGeom prst="rect">
            <a:avLst/>
          </a:prstGeom>
          <a:solidFill>
            <a:srgbClr val="016D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12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2"/>
          </p:nvPr>
        </p:nvSpPr>
        <p:spPr>
          <a:xfrm>
            <a:off x="4120416" y="4566233"/>
            <a:ext cx="6841566" cy="65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/>
          <p:nvPr/>
        </p:nvSpPr>
        <p:spPr>
          <a:xfrm>
            <a:off x="873370" y="6649989"/>
            <a:ext cx="5904000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Roboto"/>
              <a:buNone/>
            </a:pPr>
            <a:r>
              <a:rPr lang="de-DE" sz="7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© Marketing Tech Lab GmbH</a:t>
            </a:r>
            <a:endParaRPr/>
          </a:p>
        </p:txBody>
      </p:sp>
      <p:sp>
        <p:nvSpPr>
          <p:cNvPr id="102" name="Google Shape;102;p16"/>
          <p:cNvSpPr txBox="1"/>
          <p:nvPr/>
        </p:nvSpPr>
        <p:spPr>
          <a:xfrm>
            <a:off x="5725684" y="6649989"/>
            <a:ext cx="5904000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Roboto"/>
              <a:buNone/>
            </a:pPr>
            <a:r>
              <a:rPr lang="de-DE" sz="7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marketingtechlab.de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>
  <p:cSld name="Titel und Inhal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873370" y="365128"/>
            <a:ext cx="8564519" cy="3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3962400" y="1309689"/>
            <a:ext cx="7582878" cy="498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873370" y="365128"/>
            <a:ext cx="8564519" cy="3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TM23 Diagramme">
  <p:cSld name="MTM23 Diagramm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>
            <a:spLocks noGrp="1"/>
          </p:cNvSpPr>
          <p:nvPr>
            <p:ph type="pic" idx="2"/>
          </p:nvPr>
        </p:nvSpPr>
        <p:spPr>
          <a:xfrm>
            <a:off x="0" y="2567070"/>
            <a:ext cx="12192000" cy="3068035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113838" y="1222898"/>
            <a:ext cx="9678340" cy="1178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134698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905"/>
              <a:buFont typeface="Arial"/>
              <a:buNone/>
              <a:defRPr sz="1904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873369" y="1318742"/>
            <a:ext cx="10670496" cy="4986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/>
          <p:nvPr/>
        </p:nvSpPr>
        <p:spPr>
          <a:xfrm>
            <a:off x="11830051" y="6297614"/>
            <a:ext cx="339726" cy="40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 Light"/>
              <a:buNone/>
            </a:pPr>
            <a:fld id="{00000000-1234-1234-1234-123412341234}" type="slidenum">
              <a:rPr lang="de-DE" sz="1000" b="0" i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‹Nr.›</a:t>
            </a:fld>
            <a:endParaRPr sz="1000" b="0" i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90" name="Google Shape;90;p14"/>
          <p:cNvCxnSpPr/>
          <p:nvPr/>
        </p:nvCxnSpPr>
        <p:spPr>
          <a:xfrm>
            <a:off x="11801476" y="6304965"/>
            <a:ext cx="390527" cy="0"/>
          </a:xfrm>
          <a:prstGeom prst="straightConnector1">
            <a:avLst/>
          </a:prstGeom>
          <a:noFill/>
          <a:ln w="349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873369" y="356073"/>
            <a:ext cx="8575664" cy="33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edium"/>
              <a:buNone/>
              <a:defRPr sz="20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7">
          <p15:clr>
            <a:srgbClr val="F26B43"/>
          </p15:clr>
        </p15:guide>
        <p15:guide id="2" pos="5909">
          <p15:clr>
            <a:srgbClr val="F26B43"/>
          </p15:clr>
        </p15:guide>
        <p15:guide id="3" orient="horz" pos="3967">
          <p15:clr>
            <a:srgbClr val="F26B43"/>
          </p15:clr>
        </p15:guide>
        <p15:guide id="4" orient="horz" pos="825">
          <p15:clr>
            <a:srgbClr val="F26B43"/>
          </p15:clr>
        </p15:guide>
        <p15:guide id="5" orient="horz" pos="22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nja.ehrke@marketingtechlab.de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marketing-tech-award.de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" name="Google Shape;113;p19"/>
          <p:cNvGrpSpPr/>
          <p:nvPr/>
        </p:nvGrpSpPr>
        <p:grpSpPr>
          <a:xfrm>
            <a:off x="-1524" y="0"/>
            <a:ext cx="12195048" cy="6858003"/>
            <a:chOff x="-1524" y="0"/>
            <a:chExt cx="12195048" cy="6858003"/>
          </a:xfrm>
        </p:grpSpPr>
        <p:sp>
          <p:nvSpPr>
            <p:cNvPr id="114" name="Google Shape;114;p19"/>
            <p:cNvSpPr/>
            <p:nvPr/>
          </p:nvSpPr>
          <p:spPr>
            <a:xfrm>
              <a:off x="-1524" y="0"/>
              <a:ext cx="12193524" cy="6858000"/>
            </a:xfrm>
            <a:prstGeom prst="rect">
              <a:avLst/>
            </a:prstGeom>
            <a:gradFill>
              <a:gsLst>
                <a:gs pos="0">
                  <a:srgbClr val="FAB402"/>
                </a:gs>
                <a:gs pos="100000">
                  <a:srgbClr val="DDEFF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9"/>
            <p:cNvSpPr/>
            <p:nvPr/>
          </p:nvSpPr>
          <p:spPr>
            <a:xfrm>
              <a:off x="0" y="1343026"/>
              <a:ext cx="12193524" cy="5514975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DDEFF3">
                <a:alpha val="4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6" name="Google Shape;116;p19" descr="Ein Bild, das Grafiken, Farbigkeit, Grafikdesign, Screenshot enthält.&#10;&#10;Automatisch generierte Beschreibung"/>
            <p:cNvPicPr preferRelativeResize="0"/>
            <p:nvPr/>
          </p:nvPicPr>
          <p:blipFill rotWithShape="1">
            <a:blip r:embed="rId3">
              <a:alphaModFix/>
            </a:blip>
            <a:srcRect t="11314" b="6525"/>
            <a:stretch/>
          </p:blipFill>
          <p:spPr>
            <a:xfrm>
              <a:off x="452652" y="2006135"/>
              <a:ext cx="4512618" cy="41887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19"/>
            <p:cNvSpPr txBox="1"/>
            <p:nvPr/>
          </p:nvSpPr>
          <p:spPr>
            <a:xfrm>
              <a:off x="5268581" y="4100512"/>
              <a:ext cx="1431175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4000" b="0" i="0" u="none" strike="noStrike" cap="none" dirty="0">
                  <a:solidFill>
                    <a:srgbClr val="0E4D65"/>
                  </a:solidFill>
                  <a:latin typeface="Arial"/>
                  <a:ea typeface="Arial"/>
                  <a:cs typeface="Arial"/>
                  <a:sym typeface="Arial"/>
                </a:rPr>
                <a:t>2024</a:t>
              </a:r>
              <a:endParaRPr dirty="0"/>
            </a:p>
          </p:txBody>
        </p:sp>
        <p:grpSp>
          <p:nvGrpSpPr>
            <p:cNvPr id="118" name="Google Shape;118;p19"/>
            <p:cNvGrpSpPr/>
            <p:nvPr/>
          </p:nvGrpSpPr>
          <p:grpSpPr>
            <a:xfrm>
              <a:off x="10126092" y="5837452"/>
              <a:ext cx="2065908" cy="1020551"/>
              <a:chOff x="13640723" y="13852530"/>
              <a:chExt cx="2782957" cy="1374769"/>
            </a:xfrm>
          </p:grpSpPr>
          <p:sp>
            <p:nvSpPr>
              <p:cNvPr id="119" name="Google Shape;119;p19"/>
              <p:cNvSpPr/>
              <p:nvPr/>
            </p:nvSpPr>
            <p:spPr>
              <a:xfrm flipH="1">
                <a:off x="13640723" y="13854395"/>
                <a:ext cx="2782957" cy="1372904"/>
              </a:xfrm>
              <a:prstGeom prst="round1Rect">
                <a:avLst>
                  <a:gd name="adj" fmla="val 16667"/>
                </a:avLst>
              </a:prstGeom>
              <a:solidFill>
                <a:srgbClr val="176D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1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20" name="Google Shape;120;p19" descr="Ein Bild, das Schrift, Text, Screenshot, Grafiken enthält.&#10;&#10;Automatisch generierte Beschreibung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3981556" y="13852530"/>
                <a:ext cx="2276060" cy="13729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21" name="Google Shape;12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93194" y="1300704"/>
            <a:ext cx="6326921" cy="356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12842" y="229973"/>
            <a:ext cx="824075" cy="8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0"/>
          <p:cNvSpPr/>
          <p:nvPr/>
        </p:nvSpPr>
        <p:spPr>
          <a:xfrm>
            <a:off x="9417299" y="136153"/>
            <a:ext cx="2651425" cy="7738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11" name="Google Shape;311;p30"/>
          <p:cNvSpPr/>
          <p:nvPr/>
        </p:nvSpPr>
        <p:spPr>
          <a:xfrm>
            <a:off x="-1" y="1385"/>
            <a:ext cx="12192000" cy="6856615"/>
          </a:xfrm>
          <a:prstGeom prst="rect">
            <a:avLst/>
          </a:prstGeom>
          <a:gradFill>
            <a:gsLst>
              <a:gs pos="0">
                <a:srgbClr val="FFC633"/>
              </a:gs>
              <a:gs pos="50000">
                <a:srgbClr val="FEEAB6">
                  <a:alpha val="78039"/>
                </a:srgbClr>
              </a:gs>
              <a:gs pos="100000">
                <a:srgbClr val="E0F1F1">
                  <a:alpha val="8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1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312" name="Google Shape;312;p30"/>
          <p:cNvGrpSpPr/>
          <p:nvPr/>
        </p:nvGrpSpPr>
        <p:grpSpPr>
          <a:xfrm>
            <a:off x="10126092" y="5837452"/>
            <a:ext cx="2065908" cy="1020551"/>
            <a:chOff x="13640723" y="13852530"/>
            <a:chExt cx="2782957" cy="1374769"/>
          </a:xfrm>
        </p:grpSpPr>
        <p:sp>
          <p:nvSpPr>
            <p:cNvPr id="313" name="Google Shape;313;p30"/>
            <p:cNvSpPr/>
            <p:nvPr/>
          </p:nvSpPr>
          <p:spPr>
            <a:xfrm flipH="1">
              <a:off x="13640723" y="13854395"/>
              <a:ext cx="2782957" cy="1372904"/>
            </a:xfrm>
            <a:prstGeom prst="round1Rect">
              <a:avLst>
                <a:gd name="adj" fmla="val 16667"/>
              </a:avLst>
            </a:prstGeom>
            <a:solidFill>
              <a:srgbClr val="176D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1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pic>
          <p:nvPicPr>
            <p:cNvPr id="314" name="Google Shape;314;p30" descr="Ein Bild, das Schrift, Text, Screenshot, Grafiken enthält.&#10;&#10;Automatisch generierte Beschreibu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981556" y="13852530"/>
              <a:ext cx="2276060" cy="13729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5" name="Google Shape;315;p30"/>
          <p:cNvSpPr txBox="1"/>
          <p:nvPr/>
        </p:nvSpPr>
        <p:spPr>
          <a:xfrm>
            <a:off x="661330" y="310799"/>
            <a:ext cx="8230421" cy="3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sz="2000" b="1" dirty="0">
                <a:solidFill>
                  <a:schemeClr val="dk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Individualität &amp; Integration auf Daten- und Prozessebene, Personalisierungs- und Segmentierungsgrad</a:t>
            </a:r>
            <a:endParaRPr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316" name="Google Shape;316;p30"/>
          <p:cNvSpPr txBox="1"/>
          <p:nvPr/>
        </p:nvSpPr>
        <p:spPr>
          <a:xfrm>
            <a:off x="95250" y="1419225"/>
            <a:ext cx="2667000" cy="4878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17" name="Google Shape;317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37607" y="0"/>
            <a:ext cx="1972619" cy="1110132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0"/>
          <p:cNvSpPr txBox="1"/>
          <p:nvPr/>
        </p:nvSpPr>
        <p:spPr>
          <a:xfrm>
            <a:off x="3474175" y="1422627"/>
            <a:ext cx="838822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19" name="Google Shape;319;p30"/>
          <p:cNvSpPr/>
          <p:nvPr/>
        </p:nvSpPr>
        <p:spPr>
          <a:xfrm>
            <a:off x="-1" y="1309688"/>
            <a:ext cx="3245077" cy="5548312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DEFF2"/>
          </a:solidFill>
          <a:ln>
            <a:noFill/>
          </a:ln>
        </p:spPr>
        <p:txBody>
          <a:bodyPr spcFirstLastPara="1" wrap="square" lIns="108000" tIns="108000" rIns="108000" bIns="45700" anchor="t" anchorCtr="0">
            <a:noAutofit/>
          </a:bodyPr>
          <a:lstStyle/>
          <a:p>
            <a:pPr marL="180975" marR="0" lvl="1" indent="-180975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E4D65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Bitte beschreiben Sie uns, ob Sie neuere Technologien inkl. „Best-</a:t>
            </a:r>
            <a:r>
              <a:rPr lang="de-DE" sz="1000" b="0" i="0" u="none" strike="noStrike" cap="none" dirty="0" err="1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of</a:t>
            </a: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-</a:t>
            </a:r>
            <a:r>
              <a:rPr lang="de-DE" sz="1000" b="0" i="0" u="none" strike="noStrike" cap="none" dirty="0" err="1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Breed</a:t>
            </a: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“-Speziallösungen oder auch </a:t>
            </a:r>
            <a:r>
              <a:rPr lang="de-DE" sz="1000" dirty="0" err="1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Eigenentwick</a:t>
            </a:r>
            <a:r>
              <a:rPr lang="de-DE" sz="1000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-lungen</a:t>
            </a: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, z.B. in Zusammenarbeit mit Start-Ups einsetzen.</a:t>
            </a:r>
            <a:endParaRPr dirty="0"/>
          </a:p>
          <a:p>
            <a:pPr marL="180975" marR="0" lvl="1" indent="-117475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E4D65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80975" marR="0" lvl="1" indent="-180975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E4D65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Bitte beschreiben Sie uns auch, inwiefern die Kundendaten schon 360 Grad aus allen Datenquellen zentral in einer technologischen Lösung integriert sind. Gibt es einen </a:t>
            </a:r>
            <a:r>
              <a:rPr lang="de-DE" sz="1000" b="0" i="0" u="none" strike="noStrike" cap="none" dirty="0" err="1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unique</a:t>
            </a: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de-DE" sz="1000" b="0" i="0" u="none" strike="noStrike" cap="none" dirty="0" err="1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identifier</a:t>
            </a: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, der alle Datenquellen (Offline-Daten, Online-Daten, Transaktionsdaten, Bewegungsdaten, CRM-Daten etc.) synchronisiert und die Daten zentral den Marketingkanälen zur Verfügung stellt?</a:t>
            </a:r>
            <a:endParaRPr dirty="0"/>
          </a:p>
          <a:p>
            <a:pPr marL="180975" marR="0" lvl="1" indent="-117475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E4D65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80975" marR="0" lvl="1" indent="-180975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E4D65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Bitte beschreiben Sie uns, inwiefern Ihre Kernprozesse, Kampagnen, Programme über die verschiedenen Systembausteine abgedeckt werden und inwiefern die Automatisierung erfolgt von Marketing-prozessen &amp; -aussteuerung. Sind ROI-Daten in Realtime verfügbar?</a:t>
            </a:r>
            <a:endParaRPr dirty="0"/>
          </a:p>
          <a:p>
            <a:pPr marL="180975" marR="0" lvl="1" indent="-117475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E4D65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80975" marR="0" lvl="1" indent="-180975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E4D65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Bitte beschreiben Sie uns den </a:t>
            </a:r>
            <a:r>
              <a:rPr lang="de-DE" sz="1000" dirty="0" err="1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Personalisie-rungsgrad</a:t>
            </a: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 an den Touchpoints, die personalisierbar sind (</a:t>
            </a:r>
            <a:r>
              <a:rPr lang="de-DE" sz="1000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Media-Aussteuerung</a:t>
            </a: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 und Content-Personalisierung) und inwiefern Kundenfeedback und Kunden-interaktionen in Next Best </a:t>
            </a:r>
            <a:r>
              <a:rPr lang="de-DE" sz="1000" b="0" i="0" u="none" strike="noStrike" cap="none" dirty="0" err="1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Offer</a:t>
            </a: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 Kampagnen oder personalisierten Content einfließt.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E4D65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20" name="Google Shape;320;p30"/>
          <p:cNvSpPr/>
          <p:nvPr/>
        </p:nvSpPr>
        <p:spPr>
          <a:xfrm>
            <a:off x="61758" y="310802"/>
            <a:ext cx="599573" cy="424557"/>
          </a:xfrm>
          <a:custGeom>
            <a:avLst/>
            <a:gdLst/>
            <a:ahLst/>
            <a:cxnLst/>
            <a:rect l="l" t="t" r="r" b="b"/>
            <a:pathLst>
              <a:path w="1824052" h="1260000" extrusionOk="0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0" tIns="45700" rIns="198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rgbClr val="0E4D65"/>
                </a:solidFill>
                <a:latin typeface="Roboto Medium"/>
                <a:ea typeface="Roboto Medium"/>
                <a:cs typeface="Roboto Medium"/>
                <a:sym typeface="Roboto Medium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1"/>
          <p:cNvSpPr/>
          <p:nvPr/>
        </p:nvSpPr>
        <p:spPr>
          <a:xfrm>
            <a:off x="9417299" y="136153"/>
            <a:ext cx="2651425" cy="7738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26" name="Google Shape;326;p31"/>
          <p:cNvSpPr/>
          <p:nvPr/>
        </p:nvSpPr>
        <p:spPr>
          <a:xfrm>
            <a:off x="-1" y="1385"/>
            <a:ext cx="12192000" cy="6856615"/>
          </a:xfrm>
          <a:prstGeom prst="rect">
            <a:avLst/>
          </a:prstGeom>
          <a:gradFill>
            <a:gsLst>
              <a:gs pos="0">
                <a:srgbClr val="FFC633"/>
              </a:gs>
              <a:gs pos="50000">
                <a:srgbClr val="FEEAB6">
                  <a:alpha val="78039"/>
                </a:srgbClr>
              </a:gs>
              <a:gs pos="100000">
                <a:srgbClr val="E0F1F1">
                  <a:alpha val="8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1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327" name="Google Shape;327;p31"/>
          <p:cNvGrpSpPr/>
          <p:nvPr/>
        </p:nvGrpSpPr>
        <p:grpSpPr>
          <a:xfrm>
            <a:off x="10126092" y="5837452"/>
            <a:ext cx="2065908" cy="1020551"/>
            <a:chOff x="13640723" y="13852530"/>
            <a:chExt cx="2782957" cy="1374769"/>
          </a:xfrm>
        </p:grpSpPr>
        <p:sp>
          <p:nvSpPr>
            <p:cNvPr id="328" name="Google Shape;328;p31"/>
            <p:cNvSpPr/>
            <p:nvPr/>
          </p:nvSpPr>
          <p:spPr>
            <a:xfrm flipH="1">
              <a:off x="13640723" y="13854395"/>
              <a:ext cx="2782957" cy="1372904"/>
            </a:xfrm>
            <a:prstGeom prst="round1Rect">
              <a:avLst>
                <a:gd name="adj" fmla="val 16667"/>
              </a:avLst>
            </a:prstGeom>
            <a:solidFill>
              <a:srgbClr val="176D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1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pic>
          <p:nvPicPr>
            <p:cNvPr id="329" name="Google Shape;329;p31" descr="Ein Bild, das Schrift, Text, Screenshot, Grafiken enthält.&#10;&#10;Automatisch generierte Beschreibu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981556" y="13852530"/>
              <a:ext cx="2276060" cy="13729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0" name="Google Shape;330;p31"/>
          <p:cNvSpPr txBox="1"/>
          <p:nvPr/>
        </p:nvSpPr>
        <p:spPr>
          <a:xfrm>
            <a:off x="661331" y="305969"/>
            <a:ext cx="6958672" cy="3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sz="2000" b="1" dirty="0">
                <a:solidFill>
                  <a:schemeClr val="dk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Ihre geplanten Weiterentwicklungen 2025/2026</a:t>
            </a:r>
            <a:endParaRPr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331" name="Google Shape;331;p31"/>
          <p:cNvSpPr txBox="1"/>
          <p:nvPr/>
        </p:nvSpPr>
        <p:spPr>
          <a:xfrm>
            <a:off x="95250" y="1419225"/>
            <a:ext cx="2667000" cy="4878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32" name="Google Shape;332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37607" y="0"/>
            <a:ext cx="1972619" cy="1110132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1"/>
          <p:cNvSpPr txBox="1"/>
          <p:nvPr/>
        </p:nvSpPr>
        <p:spPr>
          <a:xfrm>
            <a:off x="3107094" y="1309688"/>
            <a:ext cx="8649477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34" name="Google Shape;334;p31"/>
          <p:cNvSpPr/>
          <p:nvPr/>
        </p:nvSpPr>
        <p:spPr>
          <a:xfrm>
            <a:off x="-1" y="1309688"/>
            <a:ext cx="2857501" cy="5548312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DEFF2"/>
          </a:solidFill>
          <a:ln>
            <a:noFill/>
          </a:ln>
        </p:spPr>
        <p:txBody>
          <a:bodyPr spcFirstLastPara="1" wrap="square" lIns="108000" tIns="108000" rIns="108000" bIns="45700" anchor="t" anchorCtr="0">
            <a:noAutofit/>
          </a:bodyPr>
          <a:lstStyle/>
          <a:p>
            <a:pPr marL="180975" marR="0" lvl="1" indent="-180975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E4D65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Planen Sie für 2025/2026 Veränderungen an Ihrem Stack? Wenn ja, welche, mit welchem Ziel und warum?</a:t>
            </a:r>
            <a:endParaRPr dirty="0"/>
          </a:p>
          <a:p>
            <a:pPr marL="180975" marR="0" lvl="1" indent="-117475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E4D65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80975" marR="0" lvl="1" indent="-180975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E4D65"/>
              </a:buClr>
              <a:buSzPts val="1000"/>
              <a:buFont typeface="Arial"/>
              <a:buChar char="•"/>
            </a:pPr>
            <a:r>
              <a:rPr lang="de-DE" sz="1000" b="0" i="0" u="none" strike="noStrike" cap="none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Setzen Sie den Marketing Tech Stack bereits für verschiedene Länder und Kontinente ein oder planen Sie dies in Zukunft, so dass Sie einen skalierbaren Tech Stack erstellt haben?</a:t>
            </a:r>
            <a:endParaRPr dirty="0"/>
          </a:p>
          <a:p>
            <a:pPr marL="180975" marR="0" lvl="1" indent="-117475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E4D65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E4D65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35" name="Google Shape;335;p31"/>
          <p:cNvSpPr/>
          <p:nvPr/>
        </p:nvSpPr>
        <p:spPr>
          <a:xfrm>
            <a:off x="61758" y="310802"/>
            <a:ext cx="599573" cy="424557"/>
          </a:xfrm>
          <a:custGeom>
            <a:avLst/>
            <a:gdLst/>
            <a:ahLst/>
            <a:cxnLst/>
            <a:rect l="l" t="t" r="r" b="b"/>
            <a:pathLst>
              <a:path w="1824052" h="1260000" extrusionOk="0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0" tIns="45700" rIns="198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rgbClr val="0E4D65"/>
                </a:solidFill>
                <a:latin typeface="Roboto Medium"/>
                <a:ea typeface="Roboto Medium"/>
                <a:cs typeface="Roboto Medium"/>
                <a:sym typeface="Roboto Medium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43"/>
          <p:cNvGrpSpPr/>
          <p:nvPr/>
        </p:nvGrpSpPr>
        <p:grpSpPr>
          <a:xfrm>
            <a:off x="0" y="0"/>
            <a:ext cx="12210226" cy="6864138"/>
            <a:chOff x="0" y="0"/>
            <a:chExt cx="12210226" cy="6864138"/>
          </a:xfrm>
        </p:grpSpPr>
        <p:sp>
          <p:nvSpPr>
            <p:cNvPr id="547" name="Google Shape;547;p43"/>
            <p:cNvSpPr/>
            <p:nvPr/>
          </p:nvSpPr>
          <p:spPr>
            <a:xfrm>
              <a:off x="0" y="1385"/>
              <a:ext cx="12192000" cy="6856615"/>
            </a:xfrm>
            <a:prstGeom prst="rect">
              <a:avLst/>
            </a:prstGeom>
            <a:gradFill>
              <a:gsLst>
                <a:gs pos="0">
                  <a:srgbClr val="FFC633"/>
                </a:gs>
                <a:gs pos="50000">
                  <a:srgbClr val="FEEAB6">
                    <a:alpha val="78039"/>
                  </a:srgbClr>
                </a:gs>
                <a:gs pos="100000">
                  <a:srgbClr val="E0F1F1">
                    <a:alpha val="8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1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8" name="Google Shape;548;p43"/>
            <p:cNvGrpSpPr/>
            <p:nvPr/>
          </p:nvGrpSpPr>
          <p:grpSpPr>
            <a:xfrm>
              <a:off x="10126092" y="5837452"/>
              <a:ext cx="2065908" cy="1020551"/>
              <a:chOff x="13640723" y="13852530"/>
              <a:chExt cx="2782957" cy="1374769"/>
            </a:xfrm>
          </p:grpSpPr>
          <p:sp>
            <p:nvSpPr>
              <p:cNvPr id="549" name="Google Shape;549;p43"/>
              <p:cNvSpPr/>
              <p:nvPr/>
            </p:nvSpPr>
            <p:spPr>
              <a:xfrm flipH="1">
                <a:off x="13640723" y="13854395"/>
                <a:ext cx="2782957" cy="1372904"/>
              </a:xfrm>
              <a:prstGeom prst="round1Rect">
                <a:avLst>
                  <a:gd name="adj" fmla="val 16667"/>
                </a:avLst>
              </a:prstGeom>
              <a:solidFill>
                <a:srgbClr val="176D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1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50" name="Google Shape;550;p43" descr="Ein Bild, das Schrift, Text, Screenshot, Grafiken enthält.&#10;&#10;Automatisch generierte Beschreibu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3981556" y="13852530"/>
                <a:ext cx="2276060" cy="13729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51" name="Google Shape;551;p4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237607" y="0"/>
              <a:ext cx="1972619" cy="11101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2" name="Google Shape;552;p43"/>
            <p:cNvSpPr/>
            <p:nvPr/>
          </p:nvSpPr>
          <p:spPr>
            <a:xfrm>
              <a:off x="1" y="1549400"/>
              <a:ext cx="8597900" cy="5314738"/>
            </a:xfrm>
            <a:prstGeom prst="round1Rect">
              <a:avLst>
                <a:gd name="adj" fmla="val 16667"/>
              </a:avLst>
            </a:prstGeom>
            <a:solidFill>
              <a:srgbClr val="DDEF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1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43"/>
            <p:cNvSpPr txBox="1"/>
            <p:nvPr/>
          </p:nvSpPr>
          <p:spPr>
            <a:xfrm>
              <a:off x="395287" y="2043158"/>
              <a:ext cx="5700713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3200" b="1" dirty="0">
                  <a:solidFill>
                    <a:srgbClr val="0C4E66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  <a:sym typeface="Arial"/>
                </a:rPr>
                <a:t>Marketing Tech Award 2024</a:t>
              </a:r>
              <a:endParaRPr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554" name="Google Shape;554;p43"/>
            <p:cNvSpPr txBox="1"/>
            <p:nvPr/>
          </p:nvSpPr>
          <p:spPr>
            <a:xfrm>
              <a:off x="656661" y="2921013"/>
              <a:ext cx="5700713" cy="3282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 dirty="0">
                  <a:solidFill>
                    <a:srgbClr val="0C4E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  <a:sym typeface="Roboto"/>
                </a:rPr>
                <a:t>Wir stehen Ihnen gerne bei Fragen und Anregungen rund um den Marketing Tech Award 2024 zur Verfügung.</a:t>
              </a:r>
              <a:endParaRPr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0C4E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Medium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 dirty="0">
                  <a:solidFill>
                    <a:srgbClr val="0C4E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  <a:sym typeface="Roboto Medium"/>
                </a:rPr>
                <a:t>Anja Ehrke</a:t>
              </a:r>
              <a:endParaRPr sz="1800" dirty="0">
                <a:solidFill>
                  <a:schemeClr val="dk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Medium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 dirty="0">
                  <a:solidFill>
                    <a:srgbClr val="0C4E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  <a:sym typeface="Roboto Light"/>
                </a:rPr>
                <a:t>Senior Projektmanagerin Events</a:t>
              </a:r>
              <a:endParaRPr sz="1800" dirty="0">
                <a:solidFill>
                  <a:schemeClr val="dk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Medium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 u="sng" dirty="0">
                  <a:solidFill>
                    <a:schemeClr val="hlink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  <a:sym typeface="Roboto Medium"/>
                  <a:hlinkClick r:id="rId5"/>
                </a:rPr>
                <a:t>anja.ehrke@marketingtechlab.de</a:t>
              </a:r>
              <a:endParaRPr sz="1800" dirty="0">
                <a:solidFill>
                  <a:schemeClr val="dk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Medium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 dirty="0">
                  <a:solidFill>
                    <a:srgbClr val="0C4E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  <a:sym typeface="Roboto Light"/>
                </a:rPr>
                <a:t>Telefon: +49 (0)160 9069 2994</a:t>
              </a:r>
              <a:endParaRPr sz="18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dirty="0">
                <a:solidFill>
                  <a:srgbClr val="0C4E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Arial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 dirty="0" err="1">
                  <a:solidFill>
                    <a:srgbClr val="0C4E66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  <a:sym typeface="Arial"/>
                </a:rPr>
                <a:t>MarketingTechLab</a:t>
              </a:r>
              <a:r>
                <a:rPr lang="de-DE" sz="1400" dirty="0">
                  <a:solidFill>
                    <a:srgbClr val="0C4E66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  <a:sym typeface="Arial"/>
                </a:rPr>
                <a:t> GmbH</a:t>
              </a:r>
              <a:endParaRPr sz="1400" dirty="0">
                <a:solidFill>
                  <a:srgbClr val="0C4E6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 dirty="0" err="1">
                  <a:solidFill>
                    <a:srgbClr val="0C4E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  <a:sym typeface="Arial"/>
                </a:rPr>
                <a:t>Sierichstraße</a:t>
              </a:r>
              <a:r>
                <a:rPr lang="de-DE" sz="1400" dirty="0">
                  <a:solidFill>
                    <a:srgbClr val="0C4E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  <a:sym typeface="Arial"/>
                </a:rPr>
                <a:t> 8</a:t>
              </a:r>
              <a:endParaRPr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 dirty="0">
                  <a:solidFill>
                    <a:srgbClr val="0C4E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  <a:sym typeface="Arial"/>
                </a:rPr>
                <a:t>22301 Hamburg</a:t>
              </a:r>
              <a:endParaRPr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 dirty="0">
                  <a:solidFill>
                    <a:srgbClr val="0C4E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  <a:sym typeface="Arial"/>
                </a:rPr>
                <a:t>marketingtechlab.de</a:t>
              </a:r>
              <a:endParaRPr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20"/>
          <p:cNvGrpSpPr/>
          <p:nvPr/>
        </p:nvGrpSpPr>
        <p:grpSpPr>
          <a:xfrm>
            <a:off x="0" y="0"/>
            <a:ext cx="12210226" cy="6864138"/>
            <a:chOff x="0" y="0"/>
            <a:chExt cx="12210226" cy="6864138"/>
          </a:xfrm>
        </p:grpSpPr>
        <p:sp>
          <p:nvSpPr>
            <p:cNvPr id="128" name="Google Shape;128;p20"/>
            <p:cNvSpPr/>
            <p:nvPr/>
          </p:nvSpPr>
          <p:spPr>
            <a:xfrm>
              <a:off x="0" y="1385"/>
              <a:ext cx="12192000" cy="6856615"/>
            </a:xfrm>
            <a:prstGeom prst="rect">
              <a:avLst/>
            </a:prstGeom>
            <a:gradFill>
              <a:gsLst>
                <a:gs pos="0">
                  <a:srgbClr val="FFC633"/>
                </a:gs>
                <a:gs pos="50000">
                  <a:srgbClr val="FEEAB6">
                    <a:alpha val="78039"/>
                  </a:srgbClr>
                </a:gs>
                <a:gs pos="100000">
                  <a:srgbClr val="E0F1F1">
                    <a:alpha val="8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1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9" name="Google Shape;129;p20"/>
            <p:cNvGrpSpPr/>
            <p:nvPr/>
          </p:nvGrpSpPr>
          <p:grpSpPr>
            <a:xfrm>
              <a:off x="10126092" y="5837452"/>
              <a:ext cx="2065908" cy="1020551"/>
              <a:chOff x="13640723" y="13852530"/>
              <a:chExt cx="2782957" cy="1374769"/>
            </a:xfrm>
          </p:grpSpPr>
          <p:sp>
            <p:nvSpPr>
              <p:cNvPr id="130" name="Google Shape;130;p20"/>
              <p:cNvSpPr/>
              <p:nvPr/>
            </p:nvSpPr>
            <p:spPr>
              <a:xfrm flipH="1">
                <a:off x="13640723" y="13854395"/>
                <a:ext cx="2782957" cy="1372904"/>
              </a:xfrm>
              <a:prstGeom prst="round1Rect">
                <a:avLst>
                  <a:gd name="adj" fmla="val 16667"/>
                </a:avLst>
              </a:prstGeom>
              <a:solidFill>
                <a:srgbClr val="176D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1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31" name="Google Shape;131;p20" descr="Ein Bild, das Schrift, Text, Screenshot, Grafiken enthält.&#10;&#10;Automatisch generierte Beschreibu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3981556" y="13852530"/>
                <a:ext cx="2276060" cy="13729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2" name="Google Shape;132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237607" y="0"/>
              <a:ext cx="1972619" cy="11101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20"/>
            <p:cNvSpPr/>
            <p:nvPr/>
          </p:nvSpPr>
          <p:spPr>
            <a:xfrm>
              <a:off x="1" y="1549400"/>
              <a:ext cx="8597900" cy="5314738"/>
            </a:xfrm>
            <a:prstGeom prst="round1Rect">
              <a:avLst>
                <a:gd name="adj" fmla="val 16667"/>
              </a:avLst>
            </a:prstGeom>
            <a:solidFill>
              <a:srgbClr val="DDEF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1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0"/>
            <p:cNvSpPr txBox="1"/>
            <p:nvPr/>
          </p:nvSpPr>
          <p:spPr>
            <a:xfrm>
              <a:off x="228139" y="2043218"/>
              <a:ext cx="5700713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3200" b="1" i="0" u="none" strike="noStrike" cap="none" dirty="0">
                  <a:solidFill>
                    <a:srgbClr val="0C4E66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  <a:sym typeface="Arial"/>
                </a:rPr>
                <a:t>Mastervorlage Bewerbung</a:t>
              </a:r>
              <a:endParaRPr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35" name="Google Shape;135;p20"/>
            <p:cNvSpPr txBox="1"/>
            <p:nvPr/>
          </p:nvSpPr>
          <p:spPr>
            <a:xfrm>
              <a:off x="656661" y="2921013"/>
              <a:ext cx="5700713" cy="3453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 b="0" i="0" u="none" strike="noStrike" cap="none" dirty="0">
                  <a:solidFill>
                    <a:srgbClr val="0C4E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  <a:sym typeface="Roboto"/>
                </a:rPr>
                <a:t>Der Marketing Tech Award 2024 wird auch dieses Jahr wieder während des Marketing Tech Summits am 08. und 09. Oktober in den Bolle Festsälen verliehen.</a:t>
              </a: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de-DE" dirty="0">
                <a:solidFill>
                  <a:srgbClr val="0C4E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 b="0" i="0" u="none" strike="noStrike" cap="none" dirty="0">
                  <a:solidFill>
                    <a:srgbClr val="0C4E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  <a:sym typeface="Roboto"/>
                </a:rPr>
                <a:t>Für die Einreichung nutzen Sie gern diese Mastervorlage, um zu allen Bewertungskriterien nachvollziehbare Aussagen zu treffen.</a:t>
              </a:r>
              <a:endParaRPr sz="1400" b="0" i="0" u="none" strike="noStrike" cap="none" dirty="0">
                <a:solidFill>
                  <a:srgbClr val="0C4E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Arial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C4E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Arial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 b="0" i="0" u="none" strike="noStrike" cap="none" dirty="0">
                  <a:solidFill>
                    <a:srgbClr val="0C4E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  <a:sym typeface="Arial"/>
                </a:rPr>
                <a:t>Einsendeschluss ist der </a:t>
              </a:r>
              <a:endParaRPr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 i="0" u="none" strike="noStrike" cap="none" dirty="0">
                  <a:solidFill>
                    <a:srgbClr val="0C4E66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  <a:sym typeface="Arial"/>
                </a:rPr>
                <a:t>16. August 2024</a:t>
              </a:r>
              <a:endParaRPr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C4E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Arial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C4E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Arial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 b="0" i="0" u="none" strike="noStrike" cap="none" dirty="0">
                  <a:solidFill>
                    <a:srgbClr val="0C4E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  <a:sym typeface="Arial"/>
                </a:rPr>
                <a:t>Einsendungen bitte an </a:t>
              </a:r>
              <a:endParaRPr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 i="0" u="none" strike="noStrike" cap="none" dirty="0">
                  <a:solidFill>
                    <a:srgbClr val="0C4E66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  <a:sym typeface="Arial"/>
                </a:rPr>
                <a:t>anja.ehrke@marketingtechlab.de</a:t>
              </a:r>
              <a:endParaRPr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20"/>
          <p:cNvGrpSpPr/>
          <p:nvPr/>
        </p:nvGrpSpPr>
        <p:grpSpPr>
          <a:xfrm>
            <a:off x="0" y="0"/>
            <a:ext cx="12210226" cy="6864138"/>
            <a:chOff x="0" y="0"/>
            <a:chExt cx="12210226" cy="6864138"/>
          </a:xfrm>
        </p:grpSpPr>
        <p:sp>
          <p:nvSpPr>
            <p:cNvPr id="128" name="Google Shape;128;p20"/>
            <p:cNvSpPr/>
            <p:nvPr/>
          </p:nvSpPr>
          <p:spPr>
            <a:xfrm>
              <a:off x="0" y="1385"/>
              <a:ext cx="12192000" cy="6856615"/>
            </a:xfrm>
            <a:prstGeom prst="rect">
              <a:avLst/>
            </a:prstGeom>
            <a:gradFill>
              <a:gsLst>
                <a:gs pos="0">
                  <a:srgbClr val="FFC633"/>
                </a:gs>
                <a:gs pos="50000">
                  <a:srgbClr val="FEEAB6">
                    <a:alpha val="78039"/>
                  </a:srgbClr>
                </a:gs>
                <a:gs pos="100000">
                  <a:srgbClr val="E0F1F1">
                    <a:alpha val="8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1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9" name="Google Shape;129;p20"/>
            <p:cNvGrpSpPr/>
            <p:nvPr/>
          </p:nvGrpSpPr>
          <p:grpSpPr>
            <a:xfrm>
              <a:off x="10126092" y="5837452"/>
              <a:ext cx="2065908" cy="1020551"/>
              <a:chOff x="13640723" y="13852530"/>
              <a:chExt cx="2782957" cy="1374769"/>
            </a:xfrm>
          </p:grpSpPr>
          <p:sp>
            <p:nvSpPr>
              <p:cNvPr id="130" name="Google Shape;130;p20"/>
              <p:cNvSpPr/>
              <p:nvPr/>
            </p:nvSpPr>
            <p:spPr>
              <a:xfrm flipH="1">
                <a:off x="13640723" y="13854395"/>
                <a:ext cx="2782957" cy="1372904"/>
              </a:xfrm>
              <a:prstGeom prst="round1Rect">
                <a:avLst>
                  <a:gd name="adj" fmla="val 16667"/>
                </a:avLst>
              </a:prstGeom>
              <a:solidFill>
                <a:srgbClr val="176D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1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31" name="Google Shape;131;p20" descr="Ein Bild, das Schrift, Text, Screenshot, Grafiken enthält.&#10;&#10;Automatisch generierte Beschreibu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3981556" y="13852530"/>
                <a:ext cx="2276060" cy="13729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2" name="Google Shape;132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237607" y="0"/>
              <a:ext cx="1972619" cy="11101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20"/>
            <p:cNvSpPr/>
            <p:nvPr/>
          </p:nvSpPr>
          <p:spPr>
            <a:xfrm>
              <a:off x="1" y="1549400"/>
              <a:ext cx="8597900" cy="5314738"/>
            </a:xfrm>
            <a:prstGeom prst="round1Rect">
              <a:avLst>
                <a:gd name="adj" fmla="val 16667"/>
              </a:avLst>
            </a:prstGeom>
            <a:solidFill>
              <a:srgbClr val="DDEF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1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0"/>
            <p:cNvSpPr txBox="1"/>
            <p:nvPr/>
          </p:nvSpPr>
          <p:spPr>
            <a:xfrm>
              <a:off x="546529" y="2112044"/>
              <a:ext cx="397146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3200" b="1" i="0" u="none" strike="noStrike" cap="none" dirty="0">
                  <a:solidFill>
                    <a:srgbClr val="0C4E66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  <a:sym typeface="Arial"/>
                </a:rPr>
                <a:t>Bewertungskriterien</a:t>
              </a:r>
              <a:endParaRPr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35" name="Google Shape;135;p20"/>
            <p:cNvSpPr txBox="1"/>
            <p:nvPr/>
          </p:nvSpPr>
          <p:spPr>
            <a:xfrm>
              <a:off x="656660" y="2921013"/>
              <a:ext cx="7781661" cy="3539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 b="0" i="0" u="none" strike="noStrike" cap="none" dirty="0">
                  <a:solidFill>
                    <a:srgbClr val="0C4E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  <a:sym typeface="Roboto"/>
                </a:rPr>
                <a:t>Nach diesen Kriterien wird die Jury Ihren Marketing Tech Stack bewerten:​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400" b="0" i="0" u="none" strike="noStrike" cap="none" dirty="0">
                  <a:solidFill>
                    <a:srgbClr val="0C4E66"/>
                  </a:solidFill>
                  <a:latin typeface="Roboto Light"/>
                  <a:ea typeface="Roboto Light"/>
                  <a:cs typeface="Roboto Light"/>
                  <a:sym typeface="Roboto"/>
                </a:rPr>
                <a:t>Vollständigkeit des Bildes​ (Data Management​ | Data Analytics​ | CRM/CDP | Marketing-Planung und </a:t>
              </a:r>
              <a:r>
                <a:rPr lang="de-DE">
                  <a:solidFill>
                    <a:srgbClr val="0C4E66"/>
                  </a:solidFill>
                  <a:latin typeface="Roboto Light"/>
                  <a:ea typeface="Roboto Light"/>
                  <a:cs typeface="Roboto Light"/>
                  <a:sym typeface="Roboto"/>
                </a:rPr>
                <a:t>Ressource Management</a:t>
              </a:r>
              <a:r>
                <a:rPr lang="de-DE" sz="1400" b="0" i="0" u="none" strike="noStrike" cap="none" dirty="0">
                  <a:solidFill>
                    <a:srgbClr val="0C4E66"/>
                  </a:solidFill>
                  <a:latin typeface="Roboto Light"/>
                  <a:ea typeface="Roboto Light"/>
                  <a:cs typeface="Roboto Light"/>
                  <a:sym typeface="Roboto"/>
                </a:rPr>
                <a:t> (inkl. </a:t>
              </a:r>
              <a:r>
                <a:rPr lang="de-DE" sz="1400" b="0" i="0" u="none" strike="noStrike" cap="none" err="1">
                  <a:solidFill>
                    <a:srgbClr val="0C4E66"/>
                  </a:solidFill>
                  <a:latin typeface="Roboto Light"/>
                  <a:ea typeface="Roboto Light"/>
                  <a:cs typeface="Roboto Light"/>
                  <a:sym typeface="Roboto"/>
                </a:rPr>
                <a:t>Operations</a:t>
              </a:r>
              <a:r>
                <a:rPr lang="de-DE" sz="1400" b="0" i="0" u="none" strike="noStrike" cap="none" dirty="0">
                  <a:solidFill>
                    <a:srgbClr val="0C4E66"/>
                  </a:solidFill>
                  <a:latin typeface="Roboto Light"/>
                  <a:ea typeface="Roboto Light"/>
                  <a:cs typeface="Roboto Light"/>
                  <a:sym typeface="Roboto"/>
                </a:rPr>
                <a:t> &amp; Finance)​ | </a:t>
              </a:r>
              <a:r>
                <a:rPr lang="de-DE" dirty="0">
                  <a:solidFill>
                    <a:srgbClr val="0C4E66"/>
                  </a:solidFill>
                  <a:latin typeface="Roboto Light"/>
                  <a:ea typeface="Roboto Light"/>
                  <a:cs typeface="Roboto Light"/>
                  <a:sym typeface="Roboto"/>
                </a:rPr>
                <a:t>Personalisierungsbausteine</a:t>
              </a:r>
              <a:r>
                <a:rPr lang="de-DE" sz="1400" b="0" i="0" u="none" strike="noStrike" cap="none" dirty="0">
                  <a:solidFill>
                    <a:srgbClr val="0C4E66"/>
                  </a:solidFill>
                  <a:latin typeface="Roboto Light"/>
                  <a:ea typeface="Roboto Light"/>
                  <a:cs typeface="Roboto Light"/>
                  <a:sym typeface="Roboto"/>
                </a:rPr>
                <a:t>​ | Shop Web/App Bausteine (E-Commerce)​ | Orchestrierung (Content, Bots, Produktdaten, Marketingautomation)​ | Kampagnen- und Channel-Management (z.B. Display, SEA, </a:t>
              </a:r>
              <a:r>
                <a:rPr lang="de-DE" sz="1400" b="0" i="0" u="none" strike="noStrike" cap="none" err="1">
                  <a:solidFill>
                    <a:srgbClr val="0C4E66"/>
                  </a:solidFill>
                  <a:latin typeface="Roboto Light"/>
                  <a:ea typeface="Roboto Light"/>
                  <a:cs typeface="Roboto Light"/>
                  <a:sym typeface="Roboto"/>
                </a:rPr>
                <a:t>Affiliate</a:t>
              </a:r>
              <a:r>
                <a:rPr lang="de-DE" sz="1400" b="0" i="0" u="none" strike="noStrike" cap="none" dirty="0">
                  <a:solidFill>
                    <a:srgbClr val="0C4E66"/>
                  </a:solidFill>
                  <a:latin typeface="Roboto Light"/>
                  <a:ea typeface="Roboto Light"/>
                  <a:cs typeface="Roboto Light"/>
                  <a:sym typeface="Roboto"/>
                </a:rPr>
                <a:t>, </a:t>
              </a:r>
              <a:r>
                <a:rPr lang="de-DE" sz="1400" b="0" i="0" u="none" strike="noStrike" cap="none" err="1">
                  <a:solidFill>
                    <a:srgbClr val="0C4E66"/>
                  </a:solidFill>
                  <a:latin typeface="Roboto Light"/>
                  <a:ea typeface="Roboto Light"/>
                  <a:cs typeface="Roboto Light"/>
                  <a:sym typeface="Roboto"/>
                </a:rPr>
                <a:t>Social</a:t>
              </a:r>
              <a:r>
                <a:rPr lang="de-DE" sz="1400" b="0" i="0" u="none" strike="noStrike" cap="none" dirty="0">
                  <a:solidFill>
                    <a:srgbClr val="0C4E66"/>
                  </a:solidFill>
                  <a:latin typeface="Roboto Light"/>
                  <a:ea typeface="Roboto Light"/>
                  <a:cs typeface="Roboto Light"/>
                  <a:sym typeface="Roboto"/>
                </a:rPr>
                <a:t>, SEO etc.)​</a:t>
              </a:r>
              <a:endParaRPr lang="de-DE" sz="1400" b="0" i="0" u="none" strike="noStrike" cap="none" dirty="0">
                <a:solidFill>
                  <a:srgbClr val="0C4E66"/>
                </a:solidFill>
                <a:latin typeface="Roboto Light"/>
                <a:ea typeface="Roboto Light"/>
                <a:cs typeface="Roboto Light"/>
              </a:endParaRP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400" b="0" i="0" u="none" strike="noStrike" cap="none" dirty="0">
                  <a:solidFill>
                    <a:srgbClr val="0C4E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  <a:sym typeface="Roboto"/>
                </a:rPr>
                <a:t>Nachvollziehbarkeit &amp; Verständlichkeit des Bildes sowie der Beschreibung inkl. Nennung von KPIs​</a:t>
              </a: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400" b="0" i="0" u="none" strike="noStrike" cap="none" dirty="0">
                  <a:solidFill>
                    <a:srgbClr val="0C4E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  <a:sym typeface="Roboto"/>
                </a:rPr>
                <a:t>USP bzw. Highlight des gesamten Stacks bzw. von Einzel-Elementen​</a:t>
              </a: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400" b="0" i="0" u="none" strike="noStrike" cap="none" dirty="0">
                  <a:solidFill>
                    <a:srgbClr val="0C4E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  <a:sym typeface="Roboto"/>
                </a:rPr>
                <a:t>Individualität der Technologiebausteine (Eigenentwicklungen, Zusammenarbeit mit Startups)​</a:t>
              </a: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400" b="0" i="0" u="none" strike="noStrike" cap="none" dirty="0">
                  <a:solidFill>
                    <a:srgbClr val="0C4E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  <a:sym typeface="Roboto"/>
                </a:rPr>
                <a:t>Integrationsgrad auf einer Datenebene ​</a:t>
              </a: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400" b="0" i="0" u="none" strike="noStrike" cap="none" dirty="0">
                  <a:solidFill>
                    <a:srgbClr val="0C4E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  <a:sym typeface="Roboto"/>
                </a:rPr>
                <a:t>Integrations- und Automatisierungsgrad auf einer Prozessebene ​</a:t>
              </a: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400" b="0" i="0" u="none" strike="noStrike" cap="none" dirty="0">
                  <a:solidFill>
                    <a:srgbClr val="0C4E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  <a:sym typeface="Roboto"/>
                </a:rPr>
                <a:t>Personalisierungs- und Segmentierungsgrad​</a:t>
              </a: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400" b="0" i="0" u="none" strike="noStrike" cap="none" dirty="0">
                  <a:solidFill>
                    <a:srgbClr val="0C4E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  <a:sym typeface="Roboto"/>
                </a:rPr>
                <a:t>Reifegrad des Stacks​</a:t>
              </a: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400" b="0" i="0" u="none" strike="noStrike" cap="none" dirty="0">
                  <a:solidFill>
                    <a:srgbClr val="0C4E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  <a:sym typeface="Roboto"/>
                </a:rPr>
                <a:t>Aufbereitung des Cases​</a:t>
              </a: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400" b="0" i="0" u="none" strike="noStrike" cap="none" dirty="0">
                  <a:solidFill>
                    <a:srgbClr val="0C4E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  <a:sym typeface="Roboto"/>
                </a:rPr>
                <a:t>Zukunftsthemen​</a:t>
              </a:r>
              <a:endParaRPr lang="de-DE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79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/>
          <p:nvPr/>
        </p:nvSpPr>
        <p:spPr>
          <a:xfrm>
            <a:off x="9417299" y="223935"/>
            <a:ext cx="2651425" cy="7738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0" y="-9294"/>
            <a:ext cx="12192000" cy="6856615"/>
          </a:xfrm>
          <a:prstGeom prst="rect">
            <a:avLst/>
          </a:prstGeom>
          <a:gradFill>
            <a:gsLst>
              <a:gs pos="0">
                <a:srgbClr val="FFC633"/>
              </a:gs>
              <a:gs pos="50000">
                <a:srgbClr val="FEEAB6">
                  <a:alpha val="78039"/>
                </a:srgbClr>
              </a:gs>
              <a:gs pos="100000">
                <a:srgbClr val="E0F1F1">
                  <a:alpha val="8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1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905299" y="3077133"/>
            <a:ext cx="9769151" cy="2399612"/>
          </a:xfrm>
          <a:prstGeom prst="roundRect">
            <a:avLst>
              <a:gd name="adj" fmla="val 16667"/>
            </a:avLst>
          </a:prstGeom>
          <a:solidFill>
            <a:srgbClr val="DDEF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8395753" y="1653375"/>
            <a:ext cx="1081382" cy="1022357"/>
          </a:xfrm>
          <a:prstGeom prst="ellipse">
            <a:avLst/>
          </a:prstGeom>
          <a:solidFill>
            <a:srgbClr val="DDEF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203" name="Google Shape;203;p24"/>
          <p:cNvGrpSpPr/>
          <p:nvPr/>
        </p:nvGrpSpPr>
        <p:grpSpPr>
          <a:xfrm>
            <a:off x="10126092" y="5837452"/>
            <a:ext cx="2065908" cy="1020551"/>
            <a:chOff x="13640723" y="13852530"/>
            <a:chExt cx="2782957" cy="1374769"/>
          </a:xfrm>
        </p:grpSpPr>
        <p:sp>
          <p:nvSpPr>
            <p:cNvPr id="204" name="Google Shape;204;p24"/>
            <p:cNvSpPr/>
            <p:nvPr/>
          </p:nvSpPr>
          <p:spPr>
            <a:xfrm flipH="1">
              <a:off x="13640723" y="13854395"/>
              <a:ext cx="2782957" cy="1372904"/>
            </a:xfrm>
            <a:prstGeom prst="round1Rect">
              <a:avLst>
                <a:gd name="adj" fmla="val 16667"/>
              </a:avLst>
            </a:prstGeom>
            <a:solidFill>
              <a:srgbClr val="176D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1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pic>
          <p:nvPicPr>
            <p:cNvPr id="205" name="Google Shape;205;p24" descr="Ein Bild, das Schrift, Text, Screenshot, Grafiken enthält.&#10;&#10;Automatisch generierte Beschreibu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981556" y="13852530"/>
              <a:ext cx="2276060" cy="13729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6" name="Google Shape;206;p24"/>
          <p:cNvSpPr/>
          <p:nvPr/>
        </p:nvSpPr>
        <p:spPr>
          <a:xfrm>
            <a:off x="6690823" y="1659188"/>
            <a:ext cx="1081382" cy="1022357"/>
          </a:xfrm>
          <a:prstGeom prst="ellipse">
            <a:avLst/>
          </a:prstGeom>
          <a:solidFill>
            <a:srgbClr val="DDEF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07" name="Google Shape;207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37607" y="0"/>
            <a:ext cx="1972619" cy="111013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4"/>
          <p:cNvSpPr/>
          <p:nvPr/>
        </p:nvSpPr>
        <p:spPr>
          <a:xfrm>
            <a:off x="8239824" y="1452785"/>
            <a:ext cx="1972901" cy="1397010"/>
          </a:xfrm>
          <a:custGeom>
            <a:avLst/>
            <a:gdLst/>
            <a:ahLst/>
            <a:cxnLst/>
            <a:rect l="l" t="t" r="r" b="b"/>
            <a:pathLst>
              <a:path w="1824052" h="1260000" extrusionOk="0">
                <a:moveTo>
                  <a:pt x="7071" y="559863"/>
                </a:moveTo>
                <a:lnTo>
                  <a:pt x="63532" y="629998"/>
                </a:lnTo>
                <a:lnTo>
                  <a:pt x="7070" y="700134"/>
                </a:lnTo>
                <a:cubicBezTo>
                  <a:pt x="1323" y="677346"/>
                  <a:pt x="0" y="653828"/>
                  <a:pt x="0" y="630000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3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4" y="723226"/>
                </a:lnTo>
                <a:lnTo>
                  <a:pt x="1250602" y="723226"/>
                </a:lnTo>
                <a:cubicBezTo>
                  <a:pt x="1207884" y="1027148"/>
                  <a:pt x="946135" y="1260000"/>
                  <a:pt x="630000" y="1260000"/>
                </a:cubicBezTo>
                <a:cubicBezTo>
                  <a:pt x="398160" y="1260000"/>
                  <a:pt x="195568" y="1134768"/>
                  <a:pt x="88434" y="946939"/>
                </a:cubicBezTo>
                <a:lnTo>
                  <a:pt x="224629" y="777761"/>
                </a:lnTo>
                <a:cubicBezTo>
                  <a:pt x="283669" y="944377"/>
                  <a:pt x="442988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ubicBezTo>
                  <a:pt x="442989" y="197051"/>
                  <a:pt x="283671" y="315621"/>
                  <a:pt x="224630" y="482236"/>
                </a:cubicBezTo>
                <a:lnTo>
                  <a:pt x="88436" y="313058"/>
                </a:lnTo>
                <a:cubicBezTo>
                  <a:pt x="195571" y="125231"/>
                  <a:pt x="398161" y="0"/>
                  <a:pt x="630000" y="0"/>
                </a:cubicBezTo>
                <a:close/>
              </a:path>
            </a:pathLst>
          </a:custGeom>
          <a:solidFill>
            <a:srgbClr val="0E4D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rgbClr val="3884AD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9" name="Google Shape;209;p24"/>
          <p:cNvSpPr/>
          <p:nvPr/>
        </p:nvSpPr>
        <p:spPr>
          <a:xfrm>
            <a:off x="4989535" y="1642865"/>
            <a:ext cx="1081382" cy="1022357"/>
          </a:xfrm>
          <a:prstGeom prst="ellipse">
            <a:avLst/>
          </a:prstGeom>
          <a:solidFill>
            <a:srgbClr val="DDEF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0" name="Google Shape;210;p24"/>
          <p:cNvSpPr/>
          <p:nvPr/>
        </p:nvSpPr>
        <p:spPr>
          <a:xfrm>
            <a:off x="6548282" y="1467487"/>
            <a:ext cx="1972901" cy="1397010"/>
          </a:xfrm>
          <a:custGeom>
            <a:avLst/>
            <a:gdLst/>
            <a:ahLst/>
            <a:cxnLst/>
            <a:rect l="l" t="t" r="r" b="b"/>
            <a:pathLst>
              <a:path w="1824052" h="1260000" extrusionOk="0">
                <a:moveTo>
                  <a:pt x="7070" y="559864"/>
                </a:moveTo>
                <a:lnTo>
                  <a:pt x="63532" y="629999"/>
                </a:lnTo>
                <a:lnTo>
                  <a:pt x="7070" y="700135"/>
                </a:lnTo>
                <a:cubicBezTo>
                  <a:pt x="1323" y="677347"/>
                  <a:pt x="0" y="653828"/>
                  <a:pt x="0" y="630000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3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4" y="723226"/>
                </a:lnTo>
                <a:lnTo>
                  <a:pt x="1250602" y="723226"/>
                </a:lnTo>
                <a:cubicBezTo>
                  <a:pt x="1207884" y="1027148"/>
                  <a:pt x="946135" y="1260000"/>
                  <a:pt x="630000" y="1260000"/>
                </a:cubicBezTo>
                <a:cubicBezTo>
                  <a:pt x="398160" y="1260000"/>
                  <a:pt x="195569" y="1134769"/>
                  <a:pt x="88434" y="946940"/>
                </a:cubicBezTo>
                <a:lnTo>
                  <a:pt x="224630" y="777762"/>
                </a:lnTo>
                <a:cubicBezTo>
                  <a:pt x="283669" y="944378"/>
                  <a:pt x="442988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ubicBezTo>
                  <a:pt x="442989" y="197051"/>
                  <a:pt x="283670" y="315622"/>
                  <a:pt x="224630" y="482237"/>
                </a:cubicBezTo>
                <a:lnTo>
                  <a:pt x="88435" y="313059"/>
                </a:lnTo>
                <a:cubicBezTo>
                  <a:pt x="195570" y="125231"/>
                  <a:pt x="398161" y="0"/>
                  <a:pt x="630000" y="0"/>
                </a:cubicBezTo>
                <a:close/>
              </a:path>
            </a:pathLst>
          </a:custGeom>
          <a:solidFill>
            <a:srgbClr val="0E4D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rgbClr val="3884AD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4841699" y="1452785"/>
            <a:ext cx="1972901" cy="1397010"/>
          </a:xfrm>
          <a:custGeom>
            <a:avLst/>
            <a:gdLst/>
            <a:ahLst/>
            <a:cxnLst/>
            <a:rect l="l" t="t" r="r" b="b"/>
            <a:pathLst>
              <a:path w="1824052" h="1260000" extrusionOk="0">
                <a:moveTo>
                  <a:pt x="7070" y="559864"/>
                </a:moveTo>
                <a:lnTo>
                  <a:pt x="63532" y="629999"/>
                </a:lnTo>
                <a:lnTo>
                  <a:pt x="7070" y="700135"/>
                </a:lnTo>
                <a:cubicBezTo>
                  <a:pt x="1323" y="677347"/>
                  <a:pt x="0" y="653828"/>
                  <a:pt x="0" y="630000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3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4" y="723226"/>
                </a:lnTo>
                <a:lnTo>
                  <a:pt x="1250602" y="723226"/>
                </a:lnTo>
                <a:cubicBezTo>
                  <a:pt x="1207884" y="1027148"/>
                  <a:pt x="946135" y="1260000"/>
                  <a:pt x="630000" y="1260000"/>
                </a:cubicBezTo>
                <a:cubicBezTo>
                  <a:pt x="398160" y="1260000"/>
                  <a:pt x="195569" y="1134769"/>
                  <a:pt x="88434" y="946940"/>
                </a:cubicBezTo>
                <a:lnTo>
                  <a:pt x="224630" y="777762"/>
                </a:lnTo>
                <a:cubicBezTo>
                  <a:pt x="283669" y="944378"/>
                  <a:pt x="442988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ubicBezTo>
                  <a:pt x="442989" y="197051"/>
                  <a:pt x="283670" y="315622"/>
                  <a:pt x="224630" y="482237"/>
                </a:cubicBezTo>
                <a:lnTo>
                  <a:pt x="88435" y="313059"/>
                </a:lnTo>
                <a:cubicBezTo>
                  <a:pt x="195570" y="125231"/>
                  <a:pt x="398161" y="0"/>
                  <a:pt x="630000" y="0"/>
                </a:cubicBezTo>
                <a:close/>
              </a:path>
            </a:pathLst>
          </a:custGeom>
          <a:solidFill>
            <a:srgbClr val="0E4D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rgbClr val="3884AD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3278541" y="1642865"/>
            <a:ext cx="1081382" cy="1022357"/>
          </a:xfrm>
          <a:prstGeom prst="ellipse">
            <a:avLst/>
          </a:prstGeom>
          <a:solidFill>
            <a:srgbClr val="DDEF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3" name="Google Shape;213;p24"/>
          <p:cNvSpPr/>
          <p:nvPr/>
        </p:nvSpPr>
        <p:spPr>
          <a:xfrm>
            <a:off x="3135319" y="1442799"/>
            <a:ext cx="1972901" cy="1397010"/>
          </a:xfrm>
          <a:custGeom>
            <a:avLst/>
            <a:gdLst/>
            <a:ahLst/>
            <a:cxnLst/>
            <a:rect l="l" t="t" r="r" b="b"/>
            <a:pathLst>
              <a:path w="1824052" h="1260000" extrusionOk="0">
                <a:moveTo>
                  <a:pt x="7070" y="559865"/>
                </a:moveTo>
                <a:lnTo>
                  <a:pt x="63532" y="630000"/>
                </a:lnTo>
                <a:lnTo>
                  <a:pt x="7070" y="700135"/>
                </a:lnTo>
                <a:cubicBezTo>
                  <a:pt x="1323" y="677348"/>
                  <a:pt x="0" y="653828"/>
                  <a:pt x="0" y="630000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3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5" y="1260000"/>
                  <a:pt x="630000" y="1260000"/>
                </a:cubicBezTo>
                <a:cubicBezTo>
                  <a:pt x="398160" y="1260000"/>
                  <a:pt x="195569" y="1134769"/>
                  <a:pt x="88435" y="946940"/>
                </a:cubicBezTo>
                <a:lnTo>
                  <a:pt x="224630" y="777762"/>
                </a:lnTo>
                <a:cubicBezTo>
                  <a:pt x="283670" y="944378"/>
                  <a:pt x="442988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ubicBezTo>
                  <a:pt x="442988" y="197051"/>
                  <a:pt x="283670" y="315622"/>
                  <a:pt x="224630" y="482238"/>
                </a:cubicBezTo>
                <a:lnTo>
                  <a:pt x="88435" y="313060"/>
                </a:lnTo>
                <a:cubicBezTo>
                  <a:pt x="195570" y="125231"/>
                  <a:pt x="398160" y="0"/>
                  <a:pt x="630000" y="0"/>
                </a:cubicBezTo>
                <a:close/>
              </a:path>
            </a:pathLst>
          </a:custGeom>
          <a:solidFill>
            <a:srgbClr val="0E4D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rgbClr val="3884AD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4" name="Google Shape;214;p24"/>
          <p:cNvSpPr/>
          <p:nvPr/>
        </p:nvSpPr>
        <p:spPr>
          <a:xfrm>
            <a:off x="1634400" y="1620139"/>
            <a:ext cx="951000" cy="1022357"/>
          </a:xfrm>
          <a:prstGeom prst="ellipse">
            <a:avLst/>
          </a:prstGeom>
          <a:solidFill>
            <a:srgbClr val="DDEFF2"/>
          </a:solidFill>
          <a:ln w="12700" cap="flat" cmpd="sng">
            <a:solidFill>
              <a:srgbClr val="2F535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1436177" y="1432813"/>
            <a:ext cx="1972901" cy="1397010"/>
          </a:xfrm>
          <a:custGeom>
            <a:avLst/>
            <a:gdLst/>
            <a:ahLst/>
            <a:cxnLst/>
            <a:rect l="l" t="t" r="r" b="b"/>
            <a:pathLst>
              <a:path w="1824052" h="1260000" extrusionOk="0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rgbClr val="0E4D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rgbClr val="3884AD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6" name="Google Shape;216;p24"/>
          <p:cNvSpPr txBox="1"/>
          <p:nvPr/>
        </p:nvSpPr>
        <p:spPr>
          <a:xfrm>
            <a:off x="1591435" y="1856762"/>
            <a:ext cx="104840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dirty="0">
                <a:solidFill>
                  <a:srgbClr val="0E4D65"/>
                </a:solidFill>
                <a:latin typeface="Roboto Medium"/>
                <a:ea typeface="Roboto Medium"/>
                <a:cs typeface="Roboto Medium"/>
                <a:sym typeface="Roboto Medium"/>
              </a:rPr>
              <a:t>Ihr Marketing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dirty="0">
                <a:solidFill>
                  <a:srgbClr val="0E4D65"/>
                </a:solidFill>
                <a:latin typeface="Roboto Medium"/>
                <a:ea typeface="Roboto Medium"/>
                <a:cs typeface="Roboto Medium"/>
                <a:sym typeface="Roboto Medium"/>
              </a:rPr>
              <a:t>Tech Stack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dirty="0">
                <a:solidFill>
                  <a:srgbClr val="0E4D65"/>
                </a:solidFill>
                <a:latin typeface="Roboto Medium"/>
                <a:ea typeface="Roboto Medium"/>
                <a:cs typeface="Roboto Medium"/>
                <a:sym typeface="Roboto Medium"/>
              </a:rPr>
              <a:t>Bild </a:t>
            </a:r>
            <a:endParaRPr dirty="0"/>
          </a:p>
        </p:txBody>
      </p:sp>
      <p:sp>
        <p:nvSpPr>
          <p:cNvPr id="217" name="Google Shape;217;p24"/>
          <p:cNvSpPr txBox="1"/>
          <p:nvPr/>
        </p:nvSpPr>
        <p:spPr>
          <a:xfrm>
            <a:off x="3383444" y="1779818"/>
            <a:ext cx="8803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dirty="0">
                <a:solidFill>
                  <a:srgbClr val="0E4D65"/>
                </a:solidFill>
                <a:latin typeface="Roboto Medium"/>
                <a:ea typeface="Roboto Medium"/>
                <a:cs typeface="Roboto Medium"/>
                <a:sym typeface="Roboto Medium"/>
              </a:rPr>
              <a:t>Ihre Marketing Tech Stack Beschreibung</a:t>
            </a:r>
            <a:endParaRPr dirty="0"/>
          </a:p>
        </p:txBody>
      </p:sp>
      <p:sp>
        <p:nvSpPr>
          <p:cNvPr id="218" name="Google Shape;218;p24"/>
          <p:cNvSpPr txBox="1"/>
          <p:nvPr/>
        </p:nvSpPr>
        <p:spPr>
          <a:xfrm>
            <a:off x="5126785" y="1856762"/>
            <a:ext cx="80778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rgbClr val="0E4D65"/>
                </a:solidFill>
                <a:latin typeface="Roboto Medium"/>
                <a:ea typeface="Roboto Medium"/>
                <a:cs typeface="Roboto Medium"/>
                <a:sym typeface="Roboto Medium"/>
              </a:rPr>
              <a:t>Ihr  Highlight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rgbClr val="0E4D65"/>
                </a:solidFill>
                <a:latin typeface="Roboto Medium"/>
                <a:ea typeface="Roboto Medium"/>
                <a:cs typeface="Roboto Medium"/>
                <a:sym typeface="Roboto Medium"/>
              </a:rPr>
              <a:t>des Stacks</a:t>
            </a:r>
            <a:endParaRPr/>
          </a:p>
        </p:txBody>
      </p:sp>
      <p:sp>
        <p:nvSpPr>
          <p:cNvPr id="219" name="Google Shape;219;p24"/>
          <p:cNvSpPr txBox="1"/>
          <p:nvPr/>
        </p:nvSpPr>
        <p:spPr>
          <a:xfrm>
            <a:off x="8480472" y="1856762"/>
            <a:ext cx="9119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rgbClr val="0E4D65"/>
                </a:solidFill>
                <a:latin typeface="Roboto Medium"/>
                <a:ea typeface="Roboto Medium"/>
                <a:cs typeface="Roboto Medium"/>
                <a:sym typeface="Roboto Medium"/>
              </a:rPr>
              <a:t>Weiterent-wicklungen 2025/2026</a:t>
            </a:r>
            <a:endParaRPr/>
          </a:p>
        </p:txBody>
      </p:sp>
      <p:sp>
        <p:nvSpPr>
          <p:cNvPr id="220" name="Google Shape;220;p24"/>
          <p:cNvSpPr txBox="1"/>
          <p:nvPr/>
        </p:nvSpPr>
        <p:spPr>
          <a:xfrm>
            <a:off x="1581639" y="3624596"/>
            <a:ext cx="1444170" cy="106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4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Laden Sie ein Bild Ihres Marketing Tech Stack hoch (Inspirationen finden Sie unter </a:t>
            </a:r>
            <a:r>
              <a:rPr lang="de-DE" sz="1000" u="sng" dirty="0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6"/>
              </a:rPr>
              <a:t>www.marketing-tech-award.de</a:t>
            </a:r>
            <a:r>
              <a:rPr lang="de-DE" sz="1000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) </a:t>
            </a:r>
            <a:endParaRPr dirty="0"/>
          </a:p>
        </p:txBody>
      </p:sp>
      <p:sp>
        <p:nvSpPr>
          <p:cNvPr id="221" name="Google Shape;221;p24"/>
          <p:cNvSpPr txBox="1"/>
          <p:nvPr/>
        </p:nvSpPr>
        <p:spPr>
          <a:xfrm>
            <a:off x="3269099" y="3624596"/>
            <a:ext cx="1444170" cy="1561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4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Beschreiben Sie uns bitte auf 3-5 Seiten, was Ihren Marketing Tech Stack ausmacht bzw. warum Sie sich für diese Elemente entschieden haben.</a:t>
            </a:r>
            <a:endParaRPr dirty="0"/>
          </a:p>
        </p:txBody>
      </p:sp>
      <p:sp>
        <p:nvSpPr>
          <p:cNvPr id="222" name="Google Shape;222;p24"/>
          <p:cNvSpPr txBox="1"/>
          <p:nvPr/>
        </p:nvSpPr>
        <p:spPr>
          <a:xfrm>
            <a:off x="4956559" y="3624596"/>
            <a:ext cx="1444170" cy="106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4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Was ist Ihr persönliches Highlight Ihres Tech Stacks, auf das Sie besonders stolz sind bzw. was ist Ihr Best Practice und warum? </a:t>
            </a:r>
            <a:endParaRPr/>
          </a:p>
        </p:txBody>
      </p:sp>
      <p:sp>
        <p:nvSpPr>
          <p:cNvPr id="223" name="Google Shape;223;p24"/>
          <p:cNvSpPr txBox="1"/>
          <p:nvPr/>
        </p:nvSpPr>
        <p:spPr>
          <a:xfrm>
            <a:off x="8521183" y="3624596"/>
            <a:ext cx="1444170" cy="106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4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Planen Sie Veränderungen an Ihrem Stack für 2025 / 2026? Wenn ja, dann welche und mit welchem Ziel und warum? </a:t>
            </a:r>
            <a:endParaRPr/>
          </a:p>
        </p:txBody>
      </p:sp>
      <p:sp>
        <p:nvSpPr>
          <p:cNvPr id="224" name="Google Shape;224;p24"/>
          <p:cNvSpPr txBox="1"/>
          <p:nvPr/>
        </p:nvSpPr>
        <p:spPr>
          <a:xfrm>
            <a:off x="1856438" y="1440085"/>
            <a:ext cx="5184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>
                <a:solidFill>
                  <a:srgbClr val="DDEFF2"/>
                </a:solidFill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endParaRPr/>
          </a:p>
        </p:txBody>
      </p:sp>
      <p:sp>
        <p:nvSpPr>
          <p:cNvPr id="225" name="Google Shape;225;p24"/>
          <p:cNvSpPr txBox="1"/>
          <p:nvPr/>
        </p:nvSpPr>
        <p:spPr>
          <a:xfrm>
            <a:off x="3564401" y="1440085"/>
            <a:ext cx="5184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>
                <a:solidFill>
                  <a:srgbClr val="DDEFF2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endParaRPr/>
          </a:p>
        </p:txBody>
      </p:sp>
      <p:sp>
        <p:nvSpPr>
          <p:cNvPr id="226" name="Google Shape;226;p24"/>
          <p:cNvSpPr txBox="1"/>
          <p:nvPr/>
        </p:nvSpPr>
        <p:spPr>
          <a:xfrm>
            <a:off x="5271475" y="1464772"/>
            <a:ext cx="5184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>
                <a:solidFill>
                  <a:srgbClr val="DDEFF2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/>
          </a:p>
        </p:txBody>
      </p:sp>
      <p:sp>
        <p:nvSpPr>
          <p:cNvPr id="227" name="Google Shape;227;p24"/>
          <p:cNvSpPr txBox="1"/>
          <p:nvPr/>
        </p:nvSpPr>
        <p:spPr>
          <a:xfrm>
            <a:off x="8677244" y="1454786"/>
            <a:ext cx="5184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>
                <a:solidFill>
                  <a:srgbClr val="DDEFF2"/>
                </a:solidFill>
                <a:latin typeface="Roboto Light"/>
                <a:ea typeface="Roboto Light"/>
                <a:cs typeface="Roboto Light"/>
                <a:sym typeface="Roboto Light"/>
              </a:rPr>
              <a:t>5</a:t>
            </a:r>
            <a:endParaRPr/>
          </a:p>
        </p:txBody>
      </p:sp>
      <p:sp>
        <p:nvSpPr>
          <p:cNvPr id="228" name="Google Shape;228;p24"/>
          <p:cNvSpPr txBox="1"/>
          <p:nvPr/>
        </p:nvSpPr>
        <p:spPr>
          <a:xfrm>
            <a:off x="6972109" y="1462605"/>
            <a:ext cx="5184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>
                <a:solidFill>
                  <a:srgbClr val="DDEFF2"/>
                </a:solidFill>
                <a:latin typeface="Roboto Light"/>
                <a:ea typeface="Roboto Light"/>
                <a:cs typeface="Roboto Light"/>
                <a:sym typeface="Roboto Light"/>
              </a:rPr>
              <a:t>4</a:t>
            </a:r>
            <a:endParaRPr/>
          </a:p>
        </p:txBody>
      </p:sp>
      <p:sp>
        <p:nvSpPr>
          <p:cNvPr id="229" name="Google Shape;229;p24"/>
          <p:cNvSpPr txBox="1"/>
          <p:nvPr/>
        </p:nvSpPr>
        <p:spPr>
          <a:xfrm>
            <a:off x="6644020" y="3624596"/>
            <a:ext cx="1633872" cy="142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4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Beschreiben Sie uns, inwiefern Ihr Stack auch individuelle Elemente enthält, inwiefern die Bausteine auf Daten- und Prozessebene integriert sind und wie hoch der Personalisierungs- und Segmentierungsgrad ist.</a:t>
            </a:r>
            <a:endParaRPr/>
          </a:p>
        </p:txBody>
      </p:sp>
      <p:sp>
        <p:nvSpPr>
          <p:cNvPr id="230" name="Google Shape;230;p24"/>
          <p:cNvSpPr txBox="1"/>
          <p:nvPr/>
        </p:nvSpPr>
        <p:spPr>
          <a:xfrm>
            <a:off x="6639305" y="1779818"/>
            <a:ext cx="118400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rgbClr val="0E4D65"/>
                </a:solidFill>
                <a:latin typeface="Roboto Medium"/>
                <a:ea typeface="Roboto Medium"/>
                <a:cs typeface="Roboto Medium"/>
                <a:sym typeface="Roboto Medium"/>
              </a:rPr>
              <a:t>Integrations-, Automatisie-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rgbClr val="0E4D65"/>
                </a:solidFill>
                <a:latin typeface="Roboto Medium"/>
                <a:ea typeface="Roboto Medium"/>
                <a:cs typeface="Roboto Medium"/>
                <a:sym typeface="Roboto Medium"/>
              </a:rPr>
              <a:t>rungs-, Persona-lisierungsgrad</a:t>
            </a:r>
            <a:endParaRPr sz="1000">
              <a:solidFill>
                <a:srgbClr val="0E4D65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" name="Titel 2">
            <a:extLst>
              <a:ext uri="{FF2B5EF4-FFF2-40B4-BE49-F238E27FC236}">
                <a16:creationId xmlns:a16="http://schemas.microsoft.com/office/drawing/2014/main" id="{C0F07250-8978-4312-9125-BF240DBF4957}"/>
              </a:ext>
            </a:extLst>
          </p:cNvPr>
          <p:cNvSpPr>
            <a:spLocks noGrp="1"/>
          </p:cNvSpPr>
          <p:nvPr/>
        </p:nvSpPr>
        <p:spPr>
          <a:xfrm>
            <a:off x="905299" y="399486"/>
            <a:ext cx="6958672" cy="3159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de-DE" sz="28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5 Bausteine für Ihre Bewerbung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"/>
          <p:cNvSpPr/>
          <p:nvPr/>
        </p:nvSpPr>
        <p:spPr>
          <a:xfrm>
            <a:off x="9417299" y="136153"/>
            <a:ext cx="2651425" cy="7738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6" name="Google Shape;236;p25"/>
          <p:cNvSpPr/>
          <p:nvPr/>
        </p:nvSpPr>
        <p:spPr>
          <a:xfrm>
            <a:off x="-1" y="1385"/>
            <a:ext cx="12192000" cy="6856615"/>
          </a:xfrm>
          <a:prstGeom prst="rect">
            <a:avLst/>
          </a:prstGeom>
          <a:gradFill>
            <a:gsLst>
              <a:gs pos="0">
                <a:srgbClr val="FFC633"/>
              </a:gs>
              <a:gs pos="50000">
                <a:srgbClr val="FEEAB6">
                  <a:alpha val="78039"/>
                </a:srgbClr>
              </a:gs>
              <a:gs pos="100000">
                <a:srgbClr val="E0F1F1">
                  <a:alpha val="8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1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237" name="Google Shape;237;p25"/>
          <p:cNvGrpSpPr/>
          <p:nvPr/>
        </p:nvGrpSpPr>
        <p:grpSpPr>
          <a:xfrm>
            <a:off x="10126092" y="5837452"/>
            <a:ext cx="2065908" cy="1020551"/>
            <a:chOff x="13640723" y="13852530"/>
            <a:chExt cx="2782957" cy="1374769"/>
          </a:xfrm>
        </p:grpSpPr>
        <p:sp>
          <p:nvSpPr>
            <p:cNvPr id="238" name="Google Shape;238;p25"/>
            <p:cNvSpPr/>
            <p:nvPr/>
          </p:nvSpPr>
          <p:spPr>
            <a:xfrm flipH="1">
              <a:off x="13640723" y="13854395"/>
              <a:ext cx="2782957" cy="1372904"/>
            </a:xfrm>
            <a:prstGeom prst="round1Rect">
              <a:avLst>
                <a:gd name="adj" fmla="val 16667"/>
              </a:avLst>
            </a:prstGeom>
            <a:solidFill>
              <a:srgbClr val="176D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1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pic>
          <p:nvPicPr>
            <p:cNvPr id="239" name="Google Shape;239;p25" descr="Ein Bild, das Schrift, Text, Screenshot, Grafiken enthält.&#10;&#10;Automatisch generierte Beschreibu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981556" y="13852530"/>
              <a:ext cx="2276060" cy="13729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0" name="Google Shape;240;p25"/>
          <p:cNvSpPr txBox="1"/>
          <p:nvPr/>
        </p:nvSpPr>
        <p:spPr>
          <a:xfrm>
            <a:off x="661331" y="305969"/>
            <a:ext cx="6958672" cy="3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sz="2000" b="1" dirty="0">
                <a:solidFill>
                  <a:schemeClr val="dk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Ihr Marketing Tech Stack Bild  </a:t>
            </a:r>
            <a:endParaRPr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41" name="Google Shape;241;p25"/>
          <p:cNvSpPr/>
          <p:nvPr/>
        </p:nvSpPr>
        <p:spPr>
          <a:xfrm>
            <a:off x="-1" y="1309688"/>
            <a:ext cx="2857501" cy="5548312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DEFF2"/>
          </a:solidFill>
          <a:ln>
            <a:noFill/>
          </a:ln>
        </p:spPr>
        <p:txBody>
          <a:bodyPr spcFirstLastPara="1" wrap="square" lIns="108000" tIns="108000" rIns="108000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-DE" sz="10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Bitte stellen Sie in der Visualisierung Ihres Marketing Tech Stacks alle Bausteine als Bild dar mit Logos oder Namen der Tools und Tech-Bausteine – entweder nach Funktionsbereichen, nach Wertschöpfung, nach Customer Journey-Phasen oder einer alternativen Darstellung. Umfassen sollte der Tech Stack Komponenten aus: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80975" marR="0" lvl="1" indent="-1809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Data Management</a:t>
            </a:r>
            <a:endParaRPr dirty="0">
              <a:solidFill>
                <a:schemeClr val="dk1"/>
              </a:solidFill>
            </a:endParaRPr>
          </a:p>
          <a:p>
            <a:pPr marL="180975" marR="0" lvl="1" indent="-1809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Data Analytics </a:t>
            </a:r>
            <a:endParaRPr dirty="0">
              <a:solidFill>
                <a:schemeClr val="dk1"/>
              </a:solidFill>
            </a:endParaRPr>
          </a:p>
          <a:p>
            <a:pPr marL="180975" marR="0" lvl="1" indent="-1809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CRM/CDP </a:t>
            </a:r>
            <a:endParaRPr dirty="0">
              <a:solidFill>
                <a:schemeClr val="dk1"/>
              </a:solidFill>
            </a:endParaRPr>
          </a:p>
          <a:p>
            <a:pPr marL="180975" lvl="1" indent="-180975">
              <a:lnSpc>
                <a:spcPct val="110000"/>
              </a:lnSpc>
              <a:buClr>
                <a:schemeClr val="dk1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Marketing-Planung und </a:t>
            </a:r>
            <a:r>
              <a:rPr lang="de-DE" sz="10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Ressource Management</a:t>
            </a:r>
            <a:r>
              <a:rPr lang="de-DE" sz="10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(inkl. </a:t>
            </a:r>
            <a:r>
              <a:rPr lang="de-DE" sz="1000" b="0" i="0" u="none" strike="noStrike" cap="none" dirty="0" err="1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Operations</a:t>
            </a:r>
            <a:r>
              <a:rPr lang="de-DE" sz="10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&amp; Finance)</a:t>
            </a:r>
            <a:endParaRPr dirty="0">
              <a:solidFill>
                <a:schemeClr val="dk1"/>
              </a:solidFill>
            </a:endParaRPr>
          </a:p>
          <a:p>
            <a:pPr marL="180975" marR="0" lvl="1" indent="-1809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Personalisierungsbausteine </a:t>
            </a:r>
            <a:endParaRPr dirty="0">
              <a:solidFill>
                <a:schemeClr val="dk1"/>
              </a:solidFill>
            </a:endParaRPr>
          </a:p>
          <a:p>
            <a:pPr marL="180975" marR="0" lvl="1" indent="-1809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Shop Web/App Bausteine (E-Commerce)</a:t>
            </a:r>
            <a:endParaRPr dirty="0">
              <a:solidFill>
                <a:schemeClr val="dk1"/>
              </a:solidFill>
            </a:endParaRPr>
          </a:p>
          <a:p>
            <a:pPr marL="180975" marR="0" lvl="1" indent="-1809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Orchestrierung (z.B. Content, Bots, Produktdaten, Marketingautomation) </a:t>
            </a:r>
            <a:endParaRPr dirty="0">
              <a:solidFill>
                <a:schemeClr val="dk1"/>
              </a:solidFill>
            </a:endParaRPr>
          </a:p>
          <a:p>
            <a:pPr marL="180975" lvl="1" indent="-180975">
              <a:lnSpc>
                <a:spcPct val="110000"/>
              </a:lnSpc>
              <a:buClr>
                <a:schemeClr val="dk1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Kampagnen- und Channel-Management (z.B. Display, SEA, </a:t>
            </a:r>
            <a:r>
              <a:rPr lang="de-DE" sz="1000" b="0" i="0" u="none" strike="noStrike" cap="none" dirty="0" err="1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Affiliate</a:t>
            </a:r>
            <a:r>
              <a:rPr lang="de-DE" sz="10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de-DE" sz="1000" b="0" i="0" u="none" strike="noStrike" cap="none" dirty="0" err="1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Social</a:t>
            </a:r>
            <a:r>
              <a:rPr lang="de-DE" sz="10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, SEO, etc.)</a:t>
            </a:r>
            <a:r>
              <a:rPr lang="de-DE" sz="10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        </a:t>
            </a:r>
            <a:endParaRPr/>
          </a:p>
        </p:txBody>
      </p:sp>
      <p:pic>
        <p:nvPicPr>
          <p:cNvPr id="243" name="Google Shape;243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37607" y="0"/>
            <a:ext cx="1972619" cy="111013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5"/>
          <p:cNvSpPr txBox="1"/>
          <p:nvPr/>
        </p:nvSpPr>
        <p:spPr>
          <a:xfrm>
            <a:off x="3107094" y="1309688"/>
            <a:ext cx="8649477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5" name="Google Shape;245;p25"/>
          <p:cNvSpPr/>
          <p:nvPr/>
        </p:nvSpPr>
        <p:spPr>
          <a:xfrm>
            <a:off x="61758" y="310802"/>
            <a:ext cx="599573" cy="424557"/>
          </a:xfrm>
          <a:custGeom>
            <a:avLst/>
            <a:gdLst/>
            <a:ahLst/>
            <a:cxnLst/>
            <a:rect l="l" t="t" r="r" b="b"/>
            <a:pathLst>
              <a:path w="1824052" h="1260000" extrusionOk="0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0" tIns="45700" rIns="198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rgbClr val="0E4D65"/>
                </a:solidFill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"/>
          <p:cNvSpPr/>
          <p:nvPr/>
        </p:nvSpPr>
        <p:spPr>
          <a:xfrm>
            <a:off x="9417299" y="136153"/>
            <a:ext cx="2651425" cy="7738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1" name="Google Shape;251;p26"/>
          <p:cNvSpPr/>
          <p:nvPr/>
        </p:nvSpPr>
        <p:spPr>
          <a:xfrm>
            <a:off x="-1" y="1385"/>
            <a:ext cx="12192000" cy="6856615"/>
          </a:xfrm>
          <a:prstGeom prst="rect">
            <a:avLst/>
          </a:prstGeom>
          <a:gradFill>
            <a:gsLst>
              <a:gs pos="0">
                <a:srgbClr val="FFC633"/>
              </a:gs>
              <a:gs pos="50000">
                <a:srgbClr val="FEEAB6">
                  <a:alpha val="78039"/>
                </a:srgbClr>
              </a:gs>
              <a:gs pos="100000">
                <a:srgbClr val="E0F1F1">
                  <a:alpha val="8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1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252" name="Google Shape;252;p26"/>
          <p:cNvGrpSpPr/>
          <p:nvPr/>
        </p:nvGrpSpPr>
        <p:grpSpPr>
          <a:xfrm>
            <a:off x="10126092" y="5837452"/>
            <a:ext cx="2065908" cy="1020551"/>
            <a:chOff x="13640723" y="13852530"/>
            <a:chExt cx="2782957" cy="1374769"/>
          </a:xfrm>
        </p:grpSpPr>
        <p:sp>
          <p:nvSpPr>
            <p:cNvPr id="253" name="Google Shape;253;p26"/>
            <p:cNvSpPr/>
            <p:nvPr/>
          </p:nvSpPr>
          <p:spPr>
            <a:xfrm flipH="1">
              <a:off x="13640723" y="13854395"/>
              <a:ext cx="2782957" cy="1372904"/>
            </a:xfrm>
            <a:prstGeom prst="round1Rect">
              <a:avLst>
                <a:gd name="adj" fmla="val 16667"/>
              </a:avLst>
            </a:prstGeom>
            <a:solidFill>
              <a:srgbClr val="176D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1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pic>
          <p:nvPicPr>
            <p:cNvPr id="254" name="Google Shape;254;p26" descr="Ein Bild, das Schrift, Text, Screenshot, Grafiken enthält.&#10;&#10;Automatisch generierte Beschreibu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981556" y="13852530"/>
              <a:ext cx="2276060" cy="13729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5" name="Google Shape;255;p26"/>
          <p:cNvSpPr txBox="1"/>
          <p:nvPr/>
        </p:nvSpPr>
        <p:spPr>
          <a:xfrm>
            <a:off x="661331" y="305969"/>
            <a:ext cx="6958672" cy="3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sz="2000" b="1" dirty="0">
                <a:solidFill>
                  <a:schemeClr val="dk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Ihre Marketing Tech Stack Beschreibung </a:t>
            </a:r>
            <a:endParaRPr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56" name="Google Shape;256;p26"/>
          <p:cNvSpPr txBox="1"/>
          <p:nvPr/>
        </p:nvSpPr>
        <p:spPr>
          <a:xfrm>
            <a:off x="95250" y="1419225"/>
            <a:ext cx="2667000" cy="4878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57" name="Google Shape;257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37607" y="0"/>
            <a:ext cx="1972619" cy="1110132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6"/>
          <p:cNvSpPr txBox="1"/>
          <p:nvPr/>
        </p:nvSpPr>
        <p:spPr>
          <a:xfrm>
            <a:off x="3107094" y="1309688"/>
            <a:ext cx="8649477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9" name="Google Shape;259;p26"/>
          <p:cNvSpPr/>
          <p:nvPr/>
        </p:nvSpPr>
        <p:spPr>
          <a:xfrm>
            <a:off x="-1" y="1309688"/>
            <a:ext cx="2857501" cy="5548312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DEFF2"/>
          </a:solidFill>
          <a:ln>
            <a:noFill/>
          </a:ln>
        </p:spPr>
        <p:txBody>
          <a:bodyPr spcFirstLastPara="1" wrap="square" lIns="108000" tIns="108000" rIns="108000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E4D65"/>
              </a:buClr>
              <a:buSzPts val="1000"/>
              <a:buFont typeface="Arial"/>
              <a:buNone/>
            </a:pPr>
            <a:r>
              <a:rPr lang="de-DE" sz="1000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Bitte erklären Sie uns Ihren Marketing Tech Stack auf 3-5 Folien und beschreiben Sie, warum dieser so aufgebaut ist. Folgende Fragen können Sie als Hilfestellung nehmen: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dirty="0">
              <a:solidFill>
                <a:srgbClr val="0E4D65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80975" marR="0" lvl="1" indent="-1809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E4D65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Was sind die Unternehmensherausforderungen, die Sie mit dem Tech Stack lösen? </a:t>
            </a:r>
            <a:endParaRPr dirty="0"/>
          </a:p>
          <a:p>
            <a:pPr marL="180975" marR="0" lvl="1" indent="-1809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E4D65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Wofür nutzen Sie welchen Baustein und warum haben Sie diese Entscheidung getroffen? </a:t>
            </a:r>
            <a:endParaRPr dirty="0"/>
          </a:p>
          <a:p>
            <a:pPr marL="180975" marR="0" lvl="1" indent="-1809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E4D65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Welche Herausforderungen hatten Sie bei der Implementierung inkl. Change-Themen und wie haben Sie diese gemeistert?</a:t>
            </a:r>
            <a:endParaRPr dirty="0"/>
          </a:p>
          <a:p>
            <a:pPr marL="180975" marR="0" lvl="1" indent="-1809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E4D65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Was sind Ihre wichtigsten Use Cases / Kampagnen, die der Tech Stack abbildet? </a:t>
            </a:r>
            <a:endParaRPr dirty="0"/>
          </a:p>
          <a:p>
            <a:pPr marL="180975" marR="0" lvl="1" indent="-1809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E4D65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Welches Problem hat der Tech Stack im Sinne von „vorher/nachher“ gelöst?</a:t>
            </a:r>
            <a:endParaRPr dirty="0"/>
          </a:p>
          <a:p>
            <a:pPr marL="180975" marR="0" lvl="1" indent="-1174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E4D65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Bitte benennen Sie auch entsprechende KPIs.</a:t>
            </a:r>
            <a:endParaRPr dirty="0"/>
          </a:p>
        </p:txBody>
      </p:sp>
      <p:sp>
        <p:nvSpPr>
          <p:cNvPr id="260" name="Google Shape;260;p26"/>
          <p:cNvSpPr/>
          <p:nvPr/>
        </p:nvSpPr>
        <p:spPr>
          <a:xfrm>
            <a:off x="61758" y="310802"/>
            <a:ext cx="599573" cy="424557"/>
          </a:xfrm>
          <a:custGeom>
            <a:avLst/>
            <a:gdLst/>
            <a:ahLst/>
            <a:cxnLst/>
            <a:rect l="l" t="t" r="r" b="b"/>
            <a:pathLst>
              <a:path w="1824052" h="1260000" extrusionOk="0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0" tIns="45700" rIns="198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rgbClr val="0E4D65"/>
                </a:solidFill>
                <a:latin typeface="Roboto Medium"/>
                <a:ea typeface="Roboto Medium"/>
                <a:cs typeface="Roboto Medium"/>
                <a:sym typeface="Roboto Medium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"/>
          <p:cNvSpPr/>
          <p:nvPr/>
        </p:nvSpPr>
        <p:spPr>
          <a:xfrm>
            <a:off x="9417299" y="136153"/>
            <a:ext cx="2651425" cy="7738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6" name="Google Shape;266;p27"/>
          <p:cNvSpPr/>
          <p:nvPr/>
        </p:nvSpPr>
        <p:spPr>
          <a:xfrm>
            <a:off x="-1" y="1385"/>
            <a:ext cx="12192000" cy="6856615"/>
          </a:xfrm>
          <a:prstGeom prst="rect">
            <a:avLst/>
          </a:prstGeom>
          <a:gradFill>
            <a:gsLst>
              <a:gs pos="0">
                <a:srgbClr val="FFC633"/>
              </a:gs>
              <a:gs pos="50000">
                <a:srgbClr val="FEEAB6">
                  <a:alpha val="78039"/>
                </a:srgbClr>
              </a:gs>
              <a:gs pos="100000">
                <a:srgbClr val="E0F1F1">
                  <a:alpha val="8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1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267" name="Google Shape;267;p27"/>
          <p:cNvGrpSpPr/>
          <p:nvPr/>
        </p:nvGrpSpPr>
        <p:grpSpPr>
          <a:xfrm>
            <a:off x="10126092" y="5837452"/>
            <a:ext cx="2065908" cy="1020551"/>
            <a:chOff x="13640723" y="13852530"/>
            <a:chExt cx="2782957" cy="1374769"/>
          </a:xfrm>
        </p:grpSpPr>
        <p:sp>
          <p:nvSpPr>
            <p:cNvPr id="268" name="Google Shape;268;p27"/>
            <p:cNvSpPr/>
            <p:nvPr/>
          </p:nvSpPr>
          <p:spPr>
            <a:xfrm flipH="1">
              <a:off x="13640723" y="13854395"/>
              <a:ext cx="2782957" cy="1372904"/>
            </a:xfrm>
            <a:prstGeom prst="round1Rect">
              <a:avLst>
                <a:gd name="adj" fmla="val 16667"/>
              </a:avLst>
            </a:prstGeom>
            <a:solidFill>
              <a:srgbClr val="176D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1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pic>
          <p:nvPicPr>
            <p:cNvPr id="269" name="Google Shape;269;p27" descr="Ein Bild, das Schrift, Text, Screenshot, Grafiken enthält.&#10;&#10;Automatisch generierte Beschreibu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981556" y="13852530"/>
              <a:ext cx="2276060" cy="13729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0" name="Google Shape;270;p27"/>
          <p:cNvSpPr txBox="1"/>
          <p:nvPr/>
        </p:nvSpPr>
        <p:spPr>
          <a:xfrm>
            <a:off x="661331" y="305969"/>
            <a:ext cx="6958672" cy="3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sz="2000" b="1" dirty="0">
                <a:solidFill>
                  <a:schemeClr val="dk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Ihre Marketing Tech Stack Beschreibung </a:t>
            </a:r>
            <a:endParaRPr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71" name="Google Shape;271;p27"/>
          <p:cNvSpPr txBox="1"/>
          <p:nvPr/>
        </p:nvSpPr>
        <p:spPr>
          <a:xfrm>
            <a:off x="95250" y="1419225"/>
            <a:ext cx="2667000" cy="4878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72" name="Google Shape;272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37607" y="0"/>
            <a:ext cx="1972619" cy="111013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7"/>
          <p:cNvSpPr txBox="1"/>
          <p:nvPr/>
        </p:nvSpPr>
        <p:spPr>
          <a:xfrm>
            <a:off x="3107094" y="1309688"/>
            <a:ext cx="8649477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4" name="Google Shape;274;p27"/>
          <p:cNvSpPr/>
          <p:nvPr/>
        </p:nvSpPr>
        <p:spPr>
          <a:xfrm>
            <a:off x="-1" y="1309688"/>
            <a:ext cx="2857501" cy="5548312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DEFF2"/>
          </a:solidFill>
          <a:ln>
            <a:noFill/>
          </a:ln>
        </p:spPr>
        <p:txBody>
          <a:bodyPr spcFirstLastPara="1" wrap="square" lIns="108000" tIns="108000" rIns="108000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E4D65"/>
              </a:buClr>
              <a:buSzPts val="1000"/>
              <a:buFont typeface="Arial"/>
              <a:buNone/>
            </a:pPr>
            <a:r>
              <a:rPr lang="de-DE" sz="1000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Bitte erklären Sie uns Ihren Marketing Tech Stack auf 3-5 Folien und beschreiben Sie, warum dieser so aufgebaut ist. Folgende Fragen können Sie als Hilfestellung nehmen: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dirty="0">
              <a:solidFill>
                <a:srgbClr val="0E4D65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80975" marR="0" lvl="1" indent="-1809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E4D65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Was sind die Unternehmensherausforderungen, die Sie mit dem Tech Stack lösen? </a:t>
            </a:r>
            <a:endParaRPr dirty="0"/>
          </a:p>
          <a:p>
            <a:pPr marL="180975" marR="0" lvl="1" indent="-1809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E4D65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Wofür nutzen Sie welchen Baustein und warum haben Sie diese Entscheidung getroffen? </a:t>
            </a:r>
            <a:endParaRPr dirty="0"/>
          </a:p>
          <a:p>
            <a:pPr marL="180975" marR="0" lvl="1" indent="-1809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E4D65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Welche Herausforderungen hatten Sie bei der Implementierung inkl. Change-Themen und wie haben Sie diese gemeistert?</a:t>
            </a:r>
            <a:endParaRPr dirty="0"/>
          </a:p>
          <a:p>
            <a:pPr marL="180975" marR="0" lvl="1" indent="-1809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E4D65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Was sind Ihre wichtigsten Use Cases / Kampagnen, die der Tech Stack abbildet? </a:t>
            </a:r>
            <a:endParaRPr dirty="0"/>
          </a:p>
          <a:p>
            <a:pPr marL="180975" marR="0" lvl="1" indent="-1809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E4D65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Welches Problem hat der Tech Stack im Sinne von „vorher/nachher“ gelöst?</a:t>
            </a:r>
            <a:endParaRPr dirty="0"/>
          </a:p>
          <a:p>
            <a:pPr marL="180975" marR="0" lvl="1" indent="-1174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E4D65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Bitte benennen Sie auch entsprechende KPIs.</a:t>
            </a:r>
            <a:endParaRPr dirty="0"/>
          </a:p>
        </p:txBody>
      </p:sp>
      <p:sp>
        <p:nvSpPr>
          <p:cNvPr id="275" name="Google Shape;275;p27"/>
          <p:cNvSpPr/>
          <p:nvPr/>
        </p:nvSpPr>
        <p:spPr>
          <a:xfrm>
            <a:off x="61758" y="310802"/>
            <a:ext cx="599573" cy="424557"/>
          </a:xfrm>
          <a:custGeom>
            <a:avLst/>
            <a:gdLst/>
            <a:ahLst/>
            <a:cxnLst/>
            <a:rect l="l" t="t" r="r" b="b"/>
            <a:pathLst>
              <a:path w="1824052" h="1260000" extrusionOk="0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0" tIns="45700" rIns="198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rgbClr val="0E4D65"/>
                </a:solidFill>
                <a:latin typeface="Roboto Medium"/>
                <a:ea typeface="Roboto Medium"/>
                <a:cs typeface="Roboto Medium"/>
                <a:sym typeface="Roboto Medium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8"/>
          <p:cNvSpPr/>
          <p:nvPr/>
        </p:nvSpPr>
        <p:spPr>
          <a:xfrm>
            <a:off x="9417299" y="136153"/>
            <a:ext cx="2651425" cy="7738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1" name="Google Shape;281;p28"/>
          <p:cNvSpPr/>
          <p:nvPr/>
        </p:nvSpPr>
        <p:spPr>
          <a:xfrm>
            <a:off x="-1" y="1385"/>
            <a:ext cx="12192000" cy="6856615"/>
          </a:xfrm>
          <a:prstGeom prst="rect">
            <a:avLst/>
          </a:prstGeom>
          <a:gradFill>
            <a:gsLst>
              <a:gs pos="0">
                <a:srgbClr val="FFC633"/>
              </a:gs>
              <a:gs pos="50000">
                <a:srgbClr val="FEEAB6">
                  <a:alpha val="78039"/>
                </a:srgbClr>
              </a:gs>
              <a:gs pos="100000">
                <a:srgbClr val="E0F1F1">
                  <a:alpha val="8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1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282" name="Google Shape;282;p28"/>
          <p:cNvGrpSpPr/>
          <p:nvPr/>
        </p:nvGrpSpPr>
        <p:grpSpPr>
          <a:xfrm>
            <a:off x="10126092" y="5837452"/>
            <a:ext cx="2065908" cy="1020551"/>
            <a:chOff x="13640723" y="13852530"/>
            <a:chExt cx="2782957" cy="1374769"/>
          </a:xfrm>
        </p:grpSpPr>
        <p:sp>
          <p:nvSpPr>
            <p:cNvPr id="283" name="Google Shape;283;p28"/>
            <p:cNvSpPr/>
            <p:nvPr/>
          </p:nvSpPr>
          <p:spPr>
            <a:xfrm flipH="1">
              <a:off x="13640723" y="13854395"/>
              <a:ext cx="2782957" cy="1372904"/>
            </a:xfrm>
            <a:prstGeom prst="round1Rect">
              <a:avLst>
                <a:gd name="adj" fmla="val 16667"/>
              </a:avLst>
            </a:prstGeom>
            <a:solidFill>
              <a:srgbClr val="176D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1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pic>
          <p:nvPicPr>
            <p:cNvPr id="284" name="Google Shape;284;p28" descr="Ein Bild, das Schrift, Text, Screenshot, Grafiken enthält.&#10;&#10;Automatisch generierte Beschreibu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981556" y="13852530"/>
              <a:ext cx="2276060" cy="13729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5" name="Google Shape;285;p28"/>
          <p:cNvSpPr txBox="1"/>
          <p:nvPr/>
        </p:nvSpPr>
        <p:spPr>
          <a:xfrm>
            <a:off x="661331" y="305969"/>
            <a:ext cx="6958672" cy="3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sz="2000" b="1" dirty="0">
                <a:solidFill>
                  <a:schemeClr val="dk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Ihre Marketing Tech Stack Beschreibung </a:t>
            </a:r>
            <a:endParaRPr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86" name="Google Shape;286;p28"/>
          <p:cNvSpPr txBox="1"/>
          <p:nvPr/>
        </p:nvSpPr>
        <p:spPr>
          <a:xfrm>
            <a:off x="95250" y="1419225"/>
            <a:ext cx="2667000" cy="4878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87" name="Google Shape;287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37607" y="0"/>
            <a:ext cx="1972619" cy="1110132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8"/>
          <p:cNvSpPr txBox="1"/>
          <p:nvPr/>
        </p:nvSpPr>
        <p:spPr>
          <a:xfrm>
            <a:off x="3107094" y="1309688"/>
            <a:ext cx="8649477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9" name="Google Shape;289;p28"/>
          <p:cNvSpPr/>
          <p:nvPr/>
        </p:nvSpPr>
        <p:spPr>
          <a:xfrm>
            <a:off x="-1" y="1309688"/>
            <a:ext cx="2857501" cy="5548312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DEFF2"/>
          </a:solidFill>
          <a:ln>
            <a:noFill/>
          </a:ln>
        </p:spPr>
        <p:txBody>
          <a:bodyPr spcFirstLastPara="1" wrap="square" lIns="108000" tIns="108000" rIns="108000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E4D65"/>
              </a:buClr>
              <a:buSzPts val="1000"/>
              <a:buFont typeface="Arial"/>
              <a:buNone/>
            </a:pPr>
            <a:r>
              <a:rPr lang="de-DE" sz="1000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Bitte erklären Sie uns Ihren Marketing Tech Stack auf 3-5 Folien und beschreiben Sie, warum dieser so aufgebaut ist. Folgende Fragen können Sie als Hilfestellung nehmen: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dirty="0">
              <a:solidFill>
                <a:srgbClr val="0E4D65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80975" marR="0" lvl="1" indent="-1809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E4D65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Was sind die Unternehmensherausforderungen, die Sie mit dem Tech Stack lösen? </a:t>
            </a:r>
            <a:endParaRPr dirty="0"/>
          </a:p>
          <a:p>
            <a:pPr marL="180975" marR="0" lvl="1" indent="-1809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E4D65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Wofür nutzen Sie welchen Baustein und warum haben Sie diese Entscheidung getroffen? </a:t>
            </a:r>
            <a:endParaRPr dirty="0"/>
          </a:p>
          <a:p>
            <a:pPr marL="180975" marR="0" lvl="1" indent="-1809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E4D65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Welche Herausforderungen hatten Sie bei der Implementierung inkl. Change-Themen und wie haben Sie diese gemeistert?</a:t>
            </a:r>
            <a:endParaRPr dirty="0"/>
          </a:p>
          <a:p>
            <a:pPr marL="180975" marR="0" lvl="1" indent="-1809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E4D65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Was sind Ihre wichtigsten Use Cases / Kampagnen, die der Tech Stack abbildet? </a:t>
            </a:r>
            <a:endParaRPr dirty="0"/>
          </a:p>
          <a:p>
            <a:pPr marL="180975" marR="0" lvl="1" indent="-1809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E4D65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Welches Problem hat der Tech Stack im Sinne von „vorher/nachher“ gelöst?</a:t>
            </a:r>
            <a:endParaRPr dirty="0"/>
          </a:p>
          <a:p>
            <a:pPr marL="180975" marR="0" lvl="1" indent="-1174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E4D65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Bitte benennen Sie auch entsprechende KPIs.</a:t>
            </a:r>
            <a:endParaRPr dirty="0"/>
          </a:p>
        </p:txBody>
      </p:sp>
      <p:sp>
        <p:nvSpPr>
          <p:cNvPr id="290" name="Google Shape;290;p28"/>
          <p:cNvSpPr/>
          <p:nvPr/>
        </p:nvSpPr>
        <p:spPr>
          <a:xfrm>
            <a:off x="61758" y="310802"/>
            <a:ext cx="599573" cy="424557"/>
          </a:xfrm>
          <a:custGeom>
            <a:avLst/>
            <a:gdLst/>
            <a:ahLst/>
            <a:cxnLst/>
            <a:rect l="l" t="t" r="r" b="b"/>
            <a:pathLst>
              <a:path w="1824052" h="1260000" extrusionOk="0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0" tIns="45700" rIns="198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rgbClr val="0E4D65"/>
                </a:solidFill>
                <a:latin typeface="Roboto Medium"/>
                <a:ea typeface="Roboto Medium"/>
                <a:cs typeface="Roboto Medium"/>
                <a:sym typeface="Roboto Medium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/>
          <p:nvPr/>
        </p:nvSpPr>
        <p:spPr>
          <a:xfrm>
            <a:off x="9417299" y="136153"/>
            <a:ext cx="2651425" cy="7738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6" name="Google Shape;296;p29"/>
          <p:cNvSpPr/>
          <p:nvPr/>
        </p:nvSpPr>
        <p:spPr>
          <a:xfrm>
            <a:off x="-1" y="1385"/>
            <a:ext cx="12192000" cy="6856615"/>
          </a:xfrm>
          <a:prstGeom prst="rect">
            <a:avLst/>
          </a:prstGeom>
          <a:gradFill>
            <a:gsLst>
              <a:gs pos="0">
                <a:srgbClr val="FFC633"/>
              </a:gs>
              <a:gs pos="50000">
                <a:srgbClr val="FEEAB6">
                  <a:alpha val="78039"/>
                </a:srgbClr>
              </a:gs>
              <a:gs pos="100000">
                <a:srgbClr val="E0F1F1">
                  <a:alpha val="8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1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297" name="Google Shape;297;p29"/>
          <p:cNvGrpSpPr/>
          <p:nvPr/>
        </p:nvGrpSpPr>
        <p:grpSpPr>
          <a:xfrm>
            <a:off x="10126092" y="5837452"/>
            <a:ext cx="2065908" cy="1020551"/>
            <a:chOff x="13640723" y="13852530"/>
            <a:chExt cx="2782957" cy="1374769"/>
          </a:xfrm>
        </p:grpSpPr>
        <p:sp>
          <p:nvSpPr>
            <p:cNvPr id="298" name="Google Shape;298;p29"/>
            <p:cNvSpPr/>
            <p:nvPr/>
          </p:nvSpPr>
          <p:spPr>
            <a:xfrm flipH="1">
              <a:off x="13640723" y="13854395"/>
              <a:ext cx="2782957" cy="1372904"/>
            </a:xfrm>
            <a:prstGeom prst="round1Rect">
              <a:avLst>
                <a:gd name="adj" fmla="val 16667"/>
              </a:avLst>
            </a:prstGeom>
            <a:solidFill>
              <a:srgbClr val="176D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1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pic>
          <p:nvPicPr>
            <p:cNvPr id="299" name="Google Shape;299;p29" descr="Ein Bild, das Schrift, Text, Screenshot, Grafiken enthält.&#10;&#10;Automatisch generierte Beschreibu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981556" y="13852530"/>
              <a:ext cx="2276060" cy="13729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0" name="Google Shape;300;p29"/>
          <p:cNvSpPr txBox="1"/>
          <p:nvPr/>
        </p:nvSpPr>
        <p:spPr>
          <a:xfrm>
            <a:off x="661331" y="305969"/>
            <a:ext cx="6958672" cy="3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sz="2000" b="1" dirty="0">
                <a:solidFill>
                  <a:schemeClr val="dk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Ihr Marketing Tech Stack Highlight </a:t>
            </a:r>
            <a:endParaRPr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301" name="Google Shape;301;p29"/>
          <p:cNvSpPr txBox="1"/>
          <p:nvPr/>
        </p:nvSpPr>
        <p:spPr>
          <a:xfrm>
            <a:off x="95250" y="1419225"/>
            <a:ext cx="2667000" cy="4878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02" name="Google Shape;302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37607" y="0"/>
            <a:ext cx="1972619" cy="1110132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9"/>
          <p:cNvSpPr txBox="1"/>
          <p:nvPr/>
        </p:nvSpPr>
        <p:spPr>
          <a:xfrm>
            <a:off x="3107094" y="1309688"/>
            <a:ext cx="8649477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04" name="Google Shape;304;p29"/>
          <p:cNvSpPr/>
          <p:nvPr/>
        </p:nvSpPr>
        <p:spPr>
          <a:xfrm>
            <a:off x="-1" y="1309688"/>
            <a:ext cx="2857501" cy="5548312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DEFF2"/>
          </a:solidFill>
          <a:ln>
            <a:noFill/>
          </a:ln>
        </p:spPr>
        <p:txBody>
          <a:bodyPr spcFirstLastPara="1" wrap="square" lIns="108000" tIns="108000" rIns="108000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E4D65"/>
              </a:buClr>
              <a:buSzPts val="1000"/>
              <a:buFont typeface="Arial"/>
              <a:buNone/>
            </a:pPr>
            <a:r>
              <a:rPr lang="de-DE" sz="1000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Beschreiben Sie uns, worauf Sie besonders stolz sind und wodurch sich Ihr Marketing Tech Stack insbesondere auszeichnet, z.B. durch … 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dirty="0">
              <a:solidFill>
                <a:srgbClr val="0E4D65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80975" marR="0" lvl="1" indent="-1809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E4D65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Beste Channel übergreifende Personalisierung oder </a:t>
            </a:r>
            <a:endParaRPr dirty="0"/>
          </a:p>
          <a:p>
            <a:pPr marL="180975" marR="0" lvl="1" indent="-1809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E4D65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Bester Data- &amp; Analytics-Stack oder </a:t>
            </a:r>
            <a:endParaRPr dirty="0"/>
          </a:p>
          <a:p>
            <a:pPr marL="180975" marR="0" lvl="1" indent="-1809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E4D65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Bester Stack im Bereich Planung &amp; Steuerung von Budgets und Kampagnen oder </a:t>
            </a:r>
            <a:endParaRPr dirty="0"/>
          </a:p>
          <a:p>
            <a:pPr marL="180975" marR="0" lvl="1" indent="-1809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E4D65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Bester Content </a:t>
            </a:r>
            <a:r>
              <a:rPr lang="de-DE" sz="1000" b="0" i="0" u="none" strike="noStrike" cap="none" dirty="0" err="1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Creation</a:t>
            </a: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 &amp; Distribution Stack oder </a:t>
            </a:r>
            <a:endParaRPr dirty="0"/>
          </a:p>
          <a:p>
            <a:pPr marL="180975" marR="0" lvl="1" indent="-1809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E4D65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Bester Commerce-Stack oder  </a:t>
            </a:r>
            <a:endParaRPr dirty="0"/>
          </a:p>
          <a:p>
            <a:pPr marL="180975" marR="0" lvl="1" indent="-1809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E4D65"/>
              </a:buClr>
              <a:buSzPts val="1000"/>
              <a:buFont typeface="Arial"/>
              <a:buChar char="•"/>
            </a:pPr>
            <a:r>
              <a:rPr lang="de-DE" sz="1000" b="0" i="0" u="none" strike="noStrike" cap="none" dirty="0">
                <a:solidFill>
                  <a:srgbClr val="0E4D65"/>
                </a:solidFill>
                <a:latin typeface="Roboto Light"/>
                <a:ea typeface="Roboto Light"/>
                <a:cs typeface="Roboto Light"/>
                <a:sym typeface="Roboto Light"/>
              </a:rPr>
              <a:t>Beste Marketing Operations-Lösung inkl. Planung &amp; Steuerung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E4D65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05" name="Google Shape;305;p29"/>
          <p:cNvSpPr/>
          <p:nvPr/>
        </p:nvSpPr>
        <p:spPr>
          <a:xfrm>
            <a:off x="61758" y="310802"/>
            <a:ext cx="599573" cy="424557"/>
          </a:xfrm>
          <a:custGeom>
            <a:avLst/>
            <a:gdLst/>
            <a:ahLst/>
            <a:cxnLst/>
            <a:rect l="l" t="t" r="r" b="b"/>
            <a:pathLst>
              <a:path w="1824052" h="1260000" extrusionOk="0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0" tIns="45700" rIns="198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rgbClr val="0E4D65"/>
                </a:solidFill>
                <a:latin typeface="Roboto Medium"/>
                <a:ea typeface="Roboto Medium"/>
                <a:cs typeface="Roboto Medium"/>
                <a:sym typeface="Roboto Medium"/>
              </a:rPr>
              <a:t>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">
  <a:themeElements>
    <a:clrScheme name="MarketingTechLab">
      <a:dk1>
        <a:srgbClr val="224F68"/>
      </a:dk1>
      <a:lt1>
        <a:srgbClr val="FFFFFF"/>
      </a:lt1>
      <a:dk2>
        <a:srgbClr val="5F5F5F"/>
      </a:dk2>
      <a:lt2>
        <a:srgbClr val="C3E4E9"/>
      </a:lt2>
      <a:accent1>
        <a:srgbClr val="70C6D1"/>
      </a:accent1>
      <a:accent2>
        <a:srgbClr val="008B96"/>
      </a:accent2>
      <a:accent3>
        <a:srgbClr val="F9B200"/>
      </a:accent3>
      <a:accent4>
        <a:srgbClr val="F6E32E"/>
      </a:accent4>
      <a:accent5>
        <a:srgbClr val="923589"/>
      </a:accent5>
      <a:accent6>
        <a:srgbClr val="8DBD4A"/>
      </a:accent6>
      <a:hlink>
        <a:srgbClr val="224F68"/>
      </a:hlink>
      <a:folHlink>
        <a:srgbClr val="224F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7EACD6C5BD07D41A5360757478DCFE8" ma:contentTypeVersion="14" ma:contentTypeDescription="Ein neues Dokument erstellen." ma:contentTypeScope="" ma:versionID="27ee93a7e940a2590ee51e700b0d1b82">
  <xsd:schema xmlns:xsd="http://www.w3.org/2001/XMLSchema" xmlns:xs="http://www.w3.org/2001/XMLSchema" xmlns:p="http://schemas.microsoft.com/office/2006/metadata/properties" xmlns:ns2="0bf4332c-37a7-4f62-9102-d2e00079b9c7" xmlns:ns3="28e6a9f5-ce68-4860-b5c7-21e84c4a6df1" targetNamespace="http://schemas.microsoft.com/office/2006/metadata/properties" ma:root="true" ma:fieldsID="fc1df8c196d65b83033f022cd770d850" ns2:_="" ns3:_="">
    <xsd:import namespace="0bf4332c-37a7-4f62-9102-d2e00079b9c7"/>
    <xsd:import namespace="28e6a9f5-ce68-4860-b5c7-21e84c4a6d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4332c-37a7-4f62-9102-d2e00079b9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92d59d0a-2368-4003-9b67-c84892c499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6a9f5-ce68-4860-b5c7-21e84c4a6df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e6147c8-6392-4139-b7df-9c825712ecdd}" ma:internalName="TaxCatchAll" ma:showField="CatchAllData" ma:web="28e6a9f5-ce68-4860-b5c7-21e84c4a6d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e6a9f5-ce68-4860-b5c7-21e84c4a6df1" xsi:nil="true"/>
    <lcf76f155ced4ddcb4097134ff3c332f xmlns="0bf4332c-37a7-4f62-9102-d2e00079b9c7">
      <Terms xmlns="http://schemas.microsoft.com/office/infopath/2007/PartnerControls"/>
    </lcf76f155ced4ddcb4097134ff3c332f>
    <SharedWithUsers xmlns="28e6a9f5-ce68-4860-b5c7-21e84c4a6df1">
      <UserInfo>
        <DisplayName>Anja Ehrke</DisplayName>
        <AccountId>48</AccountId>
        <AccountType/>
      </UserInfo>
      <UserInfo>
        <DisplayName>Carsten Thierbach</DisplayName>
        <AccountId>33</AccountId>
        <AccountType/>
      </UserInfo>
      <UserInfo>
        <DisplayName>Denise Dümdüz</DisplayName>
        <AccountId>20</AccountId>
        <AccountType/>
      </UserInfo>
      <UserInfo>
        <DisplayName>Mareike Milde</DisplayName>
        <AccountId>16</AccountId>
        <AccountType/>
      </UserInfo>
      <UserInfo>
        <DisplayName>Ralf Strauss</DisplayName>
        <AccountId>25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53B6699-8FB8-455F-81E6-54A2E2BC90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6B10C4-E6CC-4E9E-A7C2-0D92331679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f4332c-37a7-4f62-9102-d2e00079b9c7"/>
    <ds:schemaRef ds:uri="28e6a9f5-ce68-4860-b5c7-21e84c4a6d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24E34F-91A1-487D-AC57-119DE785A9C2}">
  <ds:schemaRefs>
    <ds:schemaRef ds:uri="http://schemas.microsoft.com/office/2006/documentManagement/types"/>
    <ds:schemaRef ds:uri="0bf4332c-37a7-4f62-9102-d2e00079b9c7"/>
    <ds:schemaRef ds:uri="http://purl.org/dc/dcmitype/"/>
    <ds:schemaRef ds:uri="http://www.w3.org/XML/1998/namespace"/>
    <ds:schemaRef ds:uri="28e6a9f5-ce68-4860-b5c7-21e84c4a6df1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1165</Words>
  <Application>Microsoft Macintosh PowerPoint</Application>
  <PresentationFormat>Breitbild</PresentationFormat>
  <Paragraphs>224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Roboto Light</vt:lpstr>
      <vt:lpstr>Roboto Medium</vt:lpstr>
      <vt:lpstr>Play</vt:lpstr>
      <vt:lpstr>Roboto</vt:lpstr>
      <vt:lpstr>Office</vt:lpstr>
      <vt:lpstr>1_Office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Denise Dümdüz</cp:lastModifiedBy>
  <cp:revision>14</cp:revision>
  <dcterms:modified xsi:type="dcterms:W3CDTF">2024-05-31T06:51:39Z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0x01010067EACD6C5BD07D41A5360757478DCFE8</vt:lpwstr>
  </property>
  <property fmtid="{D5CDD505-2E9C-101B-9397-08002B2CF9AE}" pid="3" name="MediaServiceImageTags">
    <vt:lpwstr/>
  </property>
</Properties>
</file>