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5" r:id="rId5"/>
  </p:sldMasterIdLst>
  <p:notesMasterIdLst>
    <p:notesMasterId r:id="rId18"/>
  </p:notesMasterIdLst>
  <p:sldIdLst>
    <p:sldId id="256" r:id="rId6"/>
    <p:sldId id="257" r:id="rId7"/>
    <p:sldId id="281" r:id="rId8"/>
    <p:sldId id="261" r:id="rId9"/>
    <p:sldId id="262" r:id="rId10"/>
    <p:sldId id="263" r:id="rId11"/>
    <p:sldId id="264" r:id="rId12"/>
    <p:sldId id="265" r:id="rId13"/>
    <p:sldId id="266" r:id="rId14"/>
    <p:sldId id="267" r:id="rId15"/>
    <p:sldId id="268" r:id="rId16"/>
    <p:sldId id="280" r:id="rId17"/>
  </p:sldIdLst>
  <p:sldSz cx="12192000" cy="6858000"/>
  <p:notesSz cx="6858000" cy="9144000"/>
  <p:embeddedFontLst>
    <p:embeddedFont>
      <p:font typeface="Play" pitchFamily="2" charset="0"/>
      <p:regular r:id="rId19"/>
      <p:bold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bold r:id="rId26"/>
      <p:italic r:id="rId27"/>
      <p:boldItalic r:id="rId28"/>
    </p:embeddedFont>
    <p:embeddedFont>
      <p:font typeface="Roboto Medium"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3DB85-CD11-427B-81BA-68A1DBFB340A}" v="3" dt="2024-04-29T13:51:57.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0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TM23 Diagramme">
  <p:cSld name="MTM23 Diagramme">
    <p:spTree>
      <p:nvGrpSpPr>
        <p:cNvPr id="1" name="Shape 92"/>
        <p:cNvGrpSpPr/>
        <p:nvPr/>
      </p:nvGrpSpPr>
      <p:grpSpPr>
        <a:xfrm>
          <a:off x="0" y="0"/>
          <a:ext cx="0" cy="0"/>
          <a:chOff x="0" y="0"/>
          <a:chExt cx="0" cy="0"/>
        </a:xfrm>
      </p:grpSpPr>
      <p:sp>
        <p:nvSpPr>
          <p:cNvPr id="93" name="Google Shape;93;p15"/>
          <p:cNvSpPr>
            <a:spLocks noGrp="1"/>
          </p:cNvSpPr>
          <p:nvPr>
            <p:ph type="pic" idx="2"/>
          </p:nvPr>
        </p:nvSpPr>
        <p:spPr>
          <a:xfrm>
            <a:off x="0" y="2567070"/>
            <a:ext cx="12192000" cy="3068035"/>
          </a:xfrm>
          <a:prstGeom prst="rect">
            <a:avLst/>
          </a:prstGeom>
          <a:noFill/>
          <a:ln>
            <a:noFill/>
          </a:ln>
        </p:spPr>
      </p:sp>
      <p:sp>
        <p:nvSpPr>
          <p:cNvPr id="94" name="Google Shape;94;p15"/>
          <p:cNvSpPr txBox="1">
            <a:spLocks noGrp="1"/>
          </p:cNvSpPr>
          <p:nvPr>
            <p:ph type="body" idx="1"/>
          </p:nvPr>
        </p:nvSpPr>
        <p:spPr>
          <a:xfrm>
            <a:off x="1113838" y="1222898"/>
            <a:ext cx="9678340" cy="1178452"/>
          </a:xfrm>
          <a:prstGeom prst="rect">
            <a:avLst/>
          </a:prstGeom>
          <a:noFill/>
          <a:ln>
            <a:noFill/>
          </a:ln>
        </p:spPr>
        <p:txBody>
          <a:bodyPr spcFirstLastPara="1" wrap="square" lIns="90000" tIns="0" rIns="0" bIns="0" anchor="t" anchorCtr="0">
            <a:noAutofit/>
          </a:bodyPr>
          <a:lstStyle>
            <a:lvl1pPr marL="457200" lvl="0" indent="-228600" algn="l">
              <a:lnSpc>
                <a:spcPct val="134698"/>
              </a:lnSpc>
              <a:spcBef>
                <a:spcPts val="400"/>
              </a:spcBef>
              <a:spcAft>
                <a:spcPts val="0"/>
              </a:spcAft>
              <a:buClr>
                <a:schemeClr val="lt2"/>
              </a:buClr>
              <a:buSzPts val="1905"/>
              <a:buFont typeface="Arial"/>
              <a:buNone/>
              <a:defRPr sz="1904" b="1" i="0">
                <a:solidFill>
                  <a:schemeClr val="lt2"/>
                </a:solidFill>
                <a:latin typeface="Arial"/>
                <a:ea typeface="Arial"/>
                <a:cs typeface="Arial"/>
                <a:sym typeface="Arial"/>
              </a:defRPr>
            </a:lvl1pPr>
            <a:lvl2pPr marL="914400" lvl="1" indent="-228600" algn="l">
              <a:lnSpc>
                <a:spcPct val="100000"/>
              </a:lnSpc>
              <a:spcBef>
                <a:spcPts val="400"/>
              </a:spcBef>
              <a:spcAft>
                <a:spcPts val="0"/>
              </a:spcAft>
              <a:buClr>
                <a:schemeClr val="dk2"/>
              </a:buClr>
              <a:buSzPts val="1200"/>
              <a:buFont typeface="Roboto Light"/>
              <a:buNone/>
              <a:defRPr/>
            </a:lvl2pPr>
            <a:lvl3pPr marL="1371600" lvl="2" indent="-228600" algn="l">
              <a:lnSpc>
                <a:spcPct val="100000"/>
              </a:lnSpc>
              <a:spcBef>
                <a:spcPts val="400"/>
              </a:spcBef>
              <a:spcAft>
                <a:spcPts val="0"/>
              </a:spcAft>
              <a:buClr>
                <a:schemeClr val="dk2"/>
              </a:buClr>
              <a:buSzPts val="1200"/>
              <a:buFont typeface="Roboto Light"/>
              <a:buNone/>
              <a:defRPr/>
            </a:lvl3pPr>
            <a:lvl4pPr marL="1828800" lvl="3" indent="-228600" algn="l">
              <a:lnSpc>
                <a:spcPct val="100000"/>
              </a:lnSpc>
              <a:spcBef>
                <a:spcPts val="400"/>
              </a:spcBef>
              <a:spcAft>
                <a:spcPts val="0"/>
              </a:spcAft>
              <a:buClr>
                <a:schemeClr val="dk2"/>
              </a:buClr>
              <a:buSzPts val="1200"/>
              <a:buFont typeface="Roboto Light"/>
              <a:buNone/>
              <a:defRPr/>
            </a:lvl4pPr>
            <a:lvl5pPr marL="2286000" lvl="4" indent="-228600" algn="l">
              <a:lnSpc>
                <a:spcPct val="100000"/>
              </a:lnSpc>
              <a:spcBef>
                <a:spcPts val="400"/>
              </a:spcBef>
              <a:spcAft>
                <a:spcPts val="0"/>
              </a:spcAft>
              <a:buClr>
                <a:schemeClr val="dk2"/>
              </a:buClr>
              <a:buSzPts val="1200"/>
              <a:buFont typeface="Roboto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elfolie">
  <p:cSld name="1_Titelfolie">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4120417" y="3151229"/>
            <a:ext cx="6841711" cy="6198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3"/>
              </a:buClr>
              <a:buSzPts val="3000"/>
              <a:buFont typeface="Roboto Medium"/>
              <a:buNone/>
              <a:defRPr sz="3000">
                <a:solidFill>
                  <a:schemeClr val="accent3"/>
                </a:solidFill>
                <a:latin typeface="Roboto Medium"/>
                <a:ea typeface="Roboto Medium"/>
                <a:cs typeface="Roboto Medium"/>
                <a:sym typeface="Roboto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a:spLocks noGrp="1"/>
          </p:cNvSpPr>
          <p:nvPr>
            <p:ph type="subTitle" idx="1"/>
          </p:nvPr>
        </p:nvSpPr>
        <p:spPr>
          <a:xfrm>
            <a:off x="4120417" y="3966646"/>
            <a:ext cx="6841711" cy="37299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latin typeface="Roboto Medium"/>
                <a:ea typeface="Roboto Medium"/>
                <a:cs typeface="Roboto Medium"/>
                <a:sym typeface="Roboto Medium"/>
              </a:defRPr>
            </a:lvl1pPr>
            <a:lvl2pPr lvl="1" algn="ctr">
              <a:lnSpc>
                <a:spcPct val="100000"/>
              </a:lnSpc>
              <a:spcBef>
                <a:spcPts val="400"/>
              </a:spcBef>
              <a:spcAft>
                <a:spcPts val="0"/>
              </a:spcAft>
              <a:buClr>
                <a:schemeClr val="dk2"/>
              </a:buClr>
              <a:buSzPts val="1500"/>
              <a:buNone/>
              <a:defRPr sz="1500"/>
            </a:lvl2pPr>
            <a:lvl3pPr lvl="2" algn="ctr">
              <a:lnSpc>
                <a:spcPct val="100000"/>
              </a:lnSpc>
              <a:spcBef>
                <a:spcPts val="400"/>
              </a:spcBef>
              <a:spcAft>
                <a:spcPts val="0"/>
              </a:spcAft>
              <a:buClr>
                <a:schemeClr val="dk2"/>
              </a:buClr>
              <a:buSzPts val="1350"/>
              <a:buNone/>
              <a:defRPr sz="135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cxnSp>
        <p:nvCxnSpPr>
          <p:cNvPr id="98" name="Google Shape;98;p16"/>
          <p:cNvCxnSpPr/>
          <p:nvPr/>
        </p:nvCxnSpPr>
        <p:spPr>
          <a:xfrm>
            <a:off x="4120417" y="4458257"/>
            <a:ext cx="1914297" cy="0"/>
          </a:xfrm>
          <a:prstGeom prst="straightConnector1">
            <a:avLst/>
          </a:prstGeom>
          <a:noFill/>
          <a:ln w="34925" cap="flat" cmpd="sng">
            <a:solidFill>
              <a:srgbClr val="25B8C5"/>
            </a:solidFill>
            <a:prstDash val="solid"/>
            <a:miter lim="800000"/>
            <a:headEnd type="none" w="sm" len="sm"/>
            <a:tailEnd type="none" w="sm" len="sm"/>
          </a:ln>
        </p:spPr>
      </p:cxnSp>
      <p:sp>
        <p:nvSpPr>
          <p:cNvPr id="99" name="Google Shape;99;p16"/>
          <p:cNvSpPr/>
          <p:nvPr/>
        </p:nvSpPr>
        <p:spPr>
          <a:xfrm>
            <a:off x="0" y="6549701"/>
            <a:ext cx="12192000" cy="308301"/>
          </a:xfrm>
          <a:prstGeom prst="rect">
            <a:avLst/>
          </a:prstGeom>
          <a:solidFill>
            <a:srgbClr val="016D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12">
              <a:solidFill>
                <a:schemeClr val="lt1"/>
              </a:solidFill>
              <a:latin typeface="Roboto Light"/>
              <a:ea typeface="Roboto Light"/>
              <a:cs typeface="Roboto Light"/>
              <a:sym typeface="Roboto Light"/>
            </a:endParaRPr>
          </a:p>
        </p:txBody>
      </p:sp>
      <p:sp>
        <p:nvSpPr>
          <p:cNvPr id="100" name="Google Shape;100;p16"/>
          <p:cNvSpPr txBox="1">
            <a:spLocks noGrp="1"/>
          </p:cNvSpPr>
          <p:nvPr>
            <p:ph type="body" idx="2"/>
          </p:nvPr>
        </p:nvSpPr>
        <p:spPr>
          <a:xfrm>
            <a:off x="4120416" y="4566233"/>
            <a:ext cx="6841566" cy="65616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a:solidFill>
                  <a:schemeClr val="dk1"/>
                </a:solidFill>
                <a:latin typeface="Roboto Medium"/>
                <a:ea typeface="Roboto Medium"/>
                <a:cs typeface="Roboto Medium"/>
                <a:sym typeface="Roboto Medium"/>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00000"/>
              </a:lnSpc>
              <a:spcBef>
                <a:spcPts val="400"/>
              </a:spcBef>
              <a:spcAft>
                <a:spcPts val="0"/>
              </a:spcAft>
              <a:buClr>
                <a:schemeClr val="dk2"/>
              </a:buClr>
              <a:buSzPts val="1800"/>
              <a:buChar char="•"/>
              <a:defRPr/>
            </a:lvl3pPr>
            <a:lvl4pPr marL="1828800" lvl="3" indent="-342900" algn="l">
              <a:lnSpc>
                <a:spcPct val="100000"/>
              </a:lnSpc>
              <a:spcBef>
                <a:spcPts val="400"/>
              </a:spcBef>
              <a:spcAft>
                <a:spcPts val="0"/>
              </a:spcAft>
              <a:buClr>
                <a:schemeClr val="dk2"/>
              </a:buClr>
              <a:buSzPts val="1800"/>
              <a:buChar char="−"/>
              <a:defRPr/>
            </a:lvl4pPr>
            <a:lvl5pPr marL="2286000" lvl="4" indent="-342900" algn="l">
              <a:lnSpc>
                <a:spcPct val="100000"/>
              </a:lnSpc>
              <a:spcBef>
                <a:spcPts val="4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6"/>
          <p:cNvSpPr txBox="1"/>
          <p:nvPr/>
        </p:nvSpPr>
        <p:spPr>
          <a:xfrm>
            <a:off x="873370" y="6649989"/>
            <a:ext cx="5904000" cy="1077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accent1"/>
              </a:buClr>
              <a:buSzPts val="700"/>
              <a:buFont typeface="Roboto"/>
              <a:buNone/>
            </a:pPr>
            <a:r>
              <a:rPr lang="de-DE" sz="700">
                <a:solidFill>
                  <a:schemeClr val="accent1"/>
                </a:solidFill>
                <a:latin typeface="Roboto"/>
                <a:ea typeface="Roboto"/>
                <a:cs typeface="Roboto"/>
                <a:sym typeface="Roboto"/>
              </a:rPr>
              <a:t>© Marketing Tech Lab GmbH</a:t>
            </a:r>
            <a:endParaRPr/>
          </a:p>
        </p:txBody>
      </p:sp>
      <p:sp>
        <p:nvSpPr>
          <p:cNvPr id="102" name="Google Shape;102;p16"/>
          <p:cNvSpPr txBox="1"/>
          <p:nvPr/>
        </p:nvSpPr>
        <p:spPr>
          <a:xfrm>
            <a:off x="5725684" y="6649989"/>
            <a:ext cx="5904000" cy="107722"/>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700"/>
              <a:buFont typeface="Roboto"/>
              <a:buNone/>
            </a:pPr>
            <a:r>
              <a:rPr lang="de-DE" sz="700">
                <a:solidFill>
                  <a:schemeClr val="accent1"/>
                </a:solidFill>
                <a:latin typeface="Roboto"/>
                <a:ea typeface="Roboto"/>
                <a:cs typeface="Roboto"/>
                <a:sym typeface="Roboto"/>
              </a:rPr>
              <a:t>marketingtechlab.de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73370" y="365128"/>
            <a:ext cx="8564519" cy="31591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7"/>
          <p:cNvSpPr txBox="1">
            <a:spLocks noGrp="1"/>
          </p:cNvSpPr>
          <p:nvPr>
            <p:ph type="body" idx="1"/>
          </p:nvPr>
        </p:nvSpPr>
        <p:spPr>
          <a:xfrm>
            <a:off x="3962400" y="1309689"/>
            <a:ext cx="7582878" cy="49879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00000"/>
              </a:lnSpc>
              <a:spcBef>
                <a:spcPts val="400"/>
              </a:spcBef>
              <a:spcAft>
                <a:spcPts val="0"/>
              </a:spcAft>
              <a:buClr>
                <a:schemeClr val="dk2"/>
              </a:buClr>
              <a:buSzPts val="1800"/>
              <a:buChar char="•"/>
              <a:defRPr/>
            </a:lvl3pPr>
            <a:lvl4pPr marL="1828800" lvl="3" indent="-342900" algn="l">
              <a:lnSpc>
                <a:spcPct val="100000"/>
              </a:lnSpc>
              <a:spcBef>
                <a:spcPts val="400"/>
              </a:spcBef>
              <a:spcAft>
                <a:spcPts val="0"/>
              </a:spcAft>
              <a:buClr>
                <a:schemeClr val="dk2"/>
              </a:buClr>
              <a:buSzPts val="1800"/>
              <a:buChar char="−"/>
              <a:defRPr/>
            </a:lvl4pPr>
            <a:lvl5pPr marL="2286000" lvl="4" indent="-342900" algn="l">
              <a:lnSpc>
                <a:spcPct val="100000"/>
              </a:lnSpc>
              <a:spcBef>
                <a:spcPts val="4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873370" y="365128"/>
            <a:ext cx="8564519" cy="31591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TM23 Diagramme">
  <p:cSld name="MTM23 Diagramme">
    <p:spTree>
      <p:nvGrpSpPr>
        <p:cNvPr id="1" name="Shape 21"/>
        <p:cNvGrpSpPr/>
        <p:nvPr/>
      </p:nvGrpSpPr>
      <p:grpSpPr>
        <a:xfrm>
          <a:off x="0" y="0"/>
          <a:ext cx="0" cy="0"/>
          <a:chOff x="0" y="0"/>
          <a:chExt cx="0" cy="0"/>
        </a:xfrm>
      </p:grpSpPr>
      <p:sp>
        <p:nvSpPr>
          <p:cNvPr id="22" name="Google Shape;22;p3"/>
          <p:cNvSpPr>
            <a:spLocks noGrp="1"/>
          </p:cNvSpPr>
          <p:nvPr>
            <p:ph type="pic" idx="2"/>
          </p:nvPr>
        </p:nvSpPr>
        <p:spPr>
          <a:xfrm>
            <a:off x="0" y="2567070"/>
            <a:ext cx="12192000" cy="3068035"/>
          </a:xfrm>
          <a:prstGeom prst="rect">
            <a:avLst/>
          </a:prstGeom>
          <a:noFill/>
          <a:ln>
            <a:noFill/>
          </a:ln>
        </p:spPr>
      </p:sp>
      <p:sp>
        <p:nvSpPr>
          <p:cNvPr id="23" name="Google Shape;23;p3"/>
          <p:cNvSpPr txBox="1">
            <a:spLocks noGrp="1"/>
          </p:cNvSpPr>
          <p:nvPr>
            <p:ph type="body" idx="1"/>
          </p:nvPr>
        </p:nvSpPr>
        <p:spPr>
          <a:xfrm>
            <a:off x="1113838" y="1222898"/>
            <a:ext cx="9678340" cy="1178452"/>
          </a:xfrm>
          <a:prstGeom prst="rect">
            <a:avLst/>
          </a:prstGeom>
          <a:noFill/>
          <a:ln>
            <a:noFill/>
          </a:ln>
        </p:spPr>
        <p:txBody>
          <a:bodyPr spcFirstLastPara="1" wrap="square" lIns="90000" tIns="45700" rIns="91425" bIns="45700" anchor="t" anchorCtr="0">
            <a:normAutofit/>
          </a:bodyPr>
          <a:lstStyle>
            <a:lvl1pPr marL="457200" lvl="0" indent="-228600" algn="l">
              <a:lnSpc>
                <a:spcPct val="134698"/>
              </a:lnSpc>
              <a:spcBef>
                <a:spcPts val="1000"/>
              </a:spcBef>
              <a:spcAft>
                <a:spcPts val="0"/>
              </a:spcAft>
              <a:buClr>
                <a:schemeClr val="lt2"/>
              </a:buClr>
              <a:buSzPts val="1905"/>
              <a:buFont typeface="Arial"/>
              <a:buNone/>
              <a:defRPr sz="1904" b="1" i="0">
                <a:solidFill>
                  <a:schemeClr val="lt2"/>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Font typeface="Arial"/>
              <a:buNone/>
              <a:defRPr/>
            </a:lvl2pPr>
            <a:lvl3pPr marL="1371600" lvl="2" indent="-228600" algn="l">
              <a:lnSpc>
                <a:spcPct val="90000"/>
              </a:lnSpc>
              <a:spcBef>
                <a:spcPts val="500"/>
              </a:spcBef>
              <a:spcAft>
                <a:spcPts val="0"/>
              </a:spcAft>
              <a:buClr>
                <a:schemeClr val="dk1"/>
              </a:buClr>
              <a:buSzPts val="2000"/>
              <a:buFont typeface="Arial"/>
              <a:buNone/>
              <a:defRPr/>
            </a:lvl3pPr>
            <a:lvl4pPr marL="1828800" lvl="3" indent="-228600" algn="l">
              <a:lnSpc>
                <a:spcPct val="90000"/>
              </a:lnSpc>
              <a:spcBef>
                <a:spcPts val="500"/>
              </a:spcBef>
              <a:spcAft>
                <a:spcPts val="0"/>
              </a:spcAft>
              <a:buClr>
                <a:schemeClr val="dk1"/>
              </a:buClr>
              <a:buSzPts val="1800"/>
              <a:buFont typeface="Arial"/>
              <a:buNone/>
              <a:defRPr/>
            </a:lvl4pPr>
            <a:lvl5pPr marL="2286000" lvl="4" indent="-228600" algn="l">
              <a:lnSpc>
                <a:spcPct val="90000"/>
              </a:lnSpc>
              <a:spcBef>
                <a:spcPts val="500"/>
              </a:spcBef>
              <a:spcAft>
                <a:spcPts val="0"/>
              </a:spcAft>
              <a:buClr>
                <a:schemeClr val="dk1"/>
              </a:buClr>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body" idx="1"/>
          </p:nvPr>
        </p:nvSpPr>
        <p:spPr>
          <a:xfrm>
            <a:off x="873369" y="1318742"/>
            <a:ext cx="10670496" cy="4986223"/>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400"/>
              </a:spcBef>
              <a:spcAft>
                <a:spcPts val="0"/>
              </a:spcAft>
              <a:buClr>
                <a:schemeClr val="dk2"/>
              </a:buClr>
              <a:buSzPts val="1400"/>
              <a:buFont typeface="Arial"/>
              <a:buChar char="•"/>
              <a:defRPr sz="1400" b="0" i="0" u="none" strike="noStrike" cap="none">
                <a:solidFill>
                  <a:schemeClr val="dk2"/>
                </a:solidFill>
                <a:latin typeface="Roboto Light"/>
                <a:ea typeface="Roboto Light"/>
                <a:cs typeface="Roboto Light"/>
                <a:sym typeface="Roboto Light"/>
              </a:defRPr>
            </a:lvl1pPr>
            <a:lvl2pPr marL="914400" marR="0" lvl="1" indent="-304800" algn="l" rtl="0">
              <a:lnSpc>
                <a:spcPct val="100000"/>
              </a:lnSpc>
              <a:spcBef>
                <a:spcPts val="400"/>
              </a:spcBef>
              <a:spcAft>
                <a:spcPts val="0"/>
              </a:spcAft>
              <a:buClr>
                <a:schemeClr val="dk2"/>
              </a:buClr>
              <a:buSzPts val="1200"/>
              <a:buFont typeface="Noto Sans Symbols"/>
              <a:buChar char="−"/>
              <a:defRPr sz="1200" b="0" i="0" u="none" strike="noStrike" cap="none">
                <a:solidFill>
                  <a:schemeClr val="dk2"/>
                </a:solidFill>
                <a:latin typeface="Roboto Light"/>
                <a:ea typeface="Roboto Light"/>
                <a:cs typeface="Roboto Light"/>
                <a:sym typeface="Roboto Light"/>
              </a:defRPr>
            </a:lvl2pPr>
            <a:lvl3pPr marL="1371600" marR="0" lvl="2" indent="-304800" algn="l" rtl="0">
              <a:lnSpc>
                <a:spcPct val="100000"/>
              </a:lnSpc>
              <a:spcBef>
                <a:spcPts val="400"/>
              </a:spcBef>
              <a:spcAft>
                <a:spcPts val="0"/>
              </a:spcAft>
              <a:buClr>
                <a:schemeClr val="dk2"/>
              </a:buClr>
              <a:buSzPts val="1200"/>
              <a:buFont typeface="Arial"/>
              <a:buChar char="•"/>
              <a:defRPr sz="1200" b="0" i="0" u="none" strike="noStrike" cap="none">
                <a:solidFill>
                  <a:schemeClr val="dk2"/>
                </a:solidFill>
                <a:latin typeface="Roboto Light"/>
                <a:ea typeface="Roboto Light"/>
                <a:cs typeface="Roboto Light"/>
                <a:sym typeface="Roboto Light"/>
              </a:defRPr>
            </a:lvl3pPr>
            <a:lvl4pPr marL="1828800" marR="0" lvl="3" indent="-304800" algn="l" rtl="0">
              <a:lnSpc>
                <a:spcPct val="100000"/>
              </a:lnSpc>
              <a:spcBef>
                <a:spcPts val="400"/>
              </a:spcBef>
              <a:spcAft>
                <a:spcPts val="0"/>
              </a:spcAft>
              <a:buClr>
                <a:schemeClr val="dk2"/>
              </a:buClr>
              <a:buSzPts val="1200"/>
              <a:buFont typeface="Noto Sans Symbols"/>
              <a:buChar char="−"/>
              <a:defRPr sz="1200" b="0" i="0" u="none" strike="noStrike" cap="none">
                <a:solidFill>
                  <a:schemeClr val="dk2"/>
                </a:solidFill>
                <a:latin typeface="Roboto Light"/>
                <a:ea typeface="Roboto Light"/>
                <a:cs typeface="Roboto Light"/>
                <a:sym typeface="Roboto Light"/>
              </a:defRPr>
            </a:lvl4pPr>
            <a:lvl5pPr marL="2286000" marR="0" lvl="4" indent="-304800" algn="l" rtl="0">
              <a:lnSpc>
                <a:spcPct val="100000"/>
              </a:lnSpc>
              <a:spcBef>
                <a:spcPts val="400"/>
              </a:spcBef>
              <a:spcAft>
                <a:spcPts val="0"/>
              </a:spcAft>
              <a:buClr>
                <a:schemeClr val="dk2"/>
              </a:buClr>
              <a:buSzPts val="1200"/>
              <a:buFont typeface="Arial"/>
              <a:buChar char="•"/>
              <a:defRPr sz="12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9" name="Google Shape;89;p14"/>
          <p:cNvSpPr txBox="1"/>
          <p:nvPr/>
        </p:nvSpPr>
        <p:spPr>
          <a:xfrm>
            <a:off x="11830051" y="6297614"/>
            <a:ext cx="339726" cy="402211"/>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1000"/>
              <a:buFont typeface="Roboto Light"/>
              <a:buNone/>
            </a:pPr>
            <a:fld id="{00000000-1234-1234-1234-123412341234}" type="slidenum">
              <a:rPr lang="de-DE" sz="1000" b="0" i="0">
                <a:solidFill>
                  <a:schemeClr val="dk1"/>
                </a:solidFill>
                <a:latin typeface="Roboto Light"/>
                <a:ea typeface="Roboto Light"/>
                <a:cs typeface="Roboto Light"/>
                <a:sym typeface="Roboto Light"/>
              </a:rPr>
              <a:t>‹Nr.›</a:t>
            </a:fld>
            <a:endParaRPr sz="1000" b="0" i="0">
              <a:solidFill>
                <a:schemeClr val="dk1"/>
              </a:solidFill>
              <a:latin typeface="Roboto Light"/>
              <a:ea typeface="Roboto Light"/>
              <a:cs typeface="Roboto Light"/>
              <a:sym typeface="Roboto Light"/>
            </a:endParaRPr>
          </a:p>
        </p:txBody>
      </p:sp>
      <p:cxnSp>
        <p:nvCxnSpPr>
          <p:cNvPr id="90" name="Google Shape;90;p14"/>
          <p:cNvCxnSpPr/>
          <p:nvPr/>
        </p:nvCxnSpPr>
        <p:spPr>
          <a:xfrm>
            <a:off x="11801476" y="6304965"/>
            <a:ext cx="390527" cy="0"/>
          </a:xfrm>
          <a:prstGeom prst="straightConnector1">
            <a:avLst/>
          </a:prstGeom>
          <a:noFill/>
          <a:ln w="34925" cap="flat" cmpd="sng">
            <a:solidFill>
              <a:schemeClr val="dk1"/>
            </a:solidFill>
            <a:prstDash val="solid"/>
            <a:miter lim="800000"/>
            <a:headEnd type="none" w="sm" len="sm"/>
            <a:tailEnd type="none" w="sm" len="sm"/>
          </a:ln>
        </p:spPr>
      </p:cxnSp>
      <p:sp>
        <p:nvSpPr>
          <p:cNvPr id="91" name="Google Shape;91;p14"/>
          <p:cNvSpPr txBox="1">
            <a:spLocks noGrp="1"/>
          </p:cNvSpPr>
          <p:nvPr>
            <p:ph type="title"/>
          </p:nvPr>
        </p:nvSpPr>
        <p:spPr>
          <a:xfrm>
            <a:off x="873369" y="356073"/>
            <a:ext cx="8575664" cy="33199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Roboto Medium"/>
              <a:buNone/>
              <a:defRPr sz="2000" b="0" i="0" u="none" strike="noStrike" cap="none">
                <a:solidFill>
                  <a:schemeClr val="dk1"/>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7">
          <p15:clr>
            <a:srgbClr val="F26B43"/>
          </p15:clr>
        </p15:guide>
        <p15:guide id="2" pos="5909">
          <p15:clr>
            <a:srgbClr val="F26B43"/>
          </p15:clr>
        </p15:guide>
        <p15:guide id="3" orient="horz" pos="3967">
          <p15:clr>
            <a:srgbClr val="F26B43"/>
          </p15:clr>
        </p15:guide>
        <p15:guide id="4" orient="horz" pos="825">
          <p15:clr>
            <a:srgbClr val="F26B43"/>
          </p15:clr>
        </p15:guide>
        <p15:guide id="5" orient="horz" pos="2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anja.ehrke@marketingtechlab.d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marketing-tech-award.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9"/>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13" name="Google Shape;113;p19"/>
          <p:cNvGrpSpPr/>
          <p:nvPr/>
        </p:nvGrpSpPr>
        <p:grpSpPr>
          <a:xfrm>
            <a:off x="-1524" y="0"/>
            <a:ext cx="12195048" cy="6858003"/>
            <a:chOff x="-1524" y="0"/>
            <a:chExt cx="12195048" cy="6858003"/>
          </a:xfrm>
        </p:grpSpPr>
        <p:sp>
          <p:nvSpPr>
            <p:cNvPr id="114" name="Google Shape;114;p19"/>
            <p:cNvSpPr/>
            <p:nvPr/>
          </p:nvSpPr>
          <p:spPr>
            <a:xfrm>
              <a:off x="-1524" y="0"/>
              <a:ext cx="12193524" cy="6858000"/>
            </a:xfrm>
            <a:prstGeom prst="rect">
              <a:avLst/>
            </a:prstGeom>
            <a:gradFill>
              <a:gsLst>
                <a:gs pos="0">
                  <a:srgbClr val="FAB402"/>
                </a:gs>
                <a:gs pos="100000">
                  <a:srgbClr val="DDEFF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19"/>
            <p:cNvSpPr/>
            <p:nvPr/>
          </p:nvSpPr>
          <p:spPr>
            <a:xfrm>
              <a:off x="0" y="1343026"/>
              <a:ext cx="12193524" cy="5514975"/>
            </a:xfrm>
            <a:prstGeom prst="round2SameRect">
              <a:avLst>
                <a:gd name="adj1" fmla="val 16667"/>
                <a:gd name="adj2" fmla="val 0"/>
              </a:avLst>
            </a:prstGeom>
            <a:solidFill>
              <a:srgbClr val="DDEFF3">
                <a:alpha val="4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6" name="Google Shape;116;p19" descr="Ein Bild, das Grafiken, Farbigkeit, Grafikdesign, Screenshot enthält.&#10;&#10;Automatisch generierte Beschreibung"/>
            <p:cNvPicPr preferRelativeResize="0"/>
            <p:nvPr/>
          </p:nvPicPr>
          <p:blipFill rotWithShape="1">
            <a:blip r:embed="rId3">
              <a:alphaModFix/>
            </a:blip>
            <a:srcRect t="11314" b="6525"/>
            <a:stretch/>
          </p:blipFill>
          <p:spPr>
            <a:xfrm>
              <a:off x="452652" y="2006135"/>
              <a:ext cx="4512618" cy="4188755"/>
            </a:xfrm>
            <a:prstGeom prst="rect">
              <a:avLst/>
            </a:prstGeom>
            <a:noFill/>
            <a:ln>
              <a:noFill/>
            </a:ln>
          </p:spPr>
        </p:pic>
        <p:sp>
          <p:nvSpPr>
            <p:cNvPr id="117" name="Google Shape;117;p19"/>
            <p:cNvSpPr txBox="1"/>
            <p:nvPr/>
          </p:nvSpPr>
          <p:spPr>
            <a:xfrm>
              <a:off x="5268581" y="4100512"/>
              <a:ext cx="143117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000" b="0" i="0" u="none" strike="noStrike" cap="none" dirty="0">
                  <a:solidFill>
                    <a:srgbClr val="0E4D65"/>
                  </a:solidFill>
                  <a:latin typeface="Arial"/>
                  <a:ea typeface="Arial"/>
                  <a:cs typeface="Arial"/>
                  <a:sym typeface="Arial"/>
                </a:rPr>
                <a:t>2024</a:t>
              </a:r>
              <a:endParaRPr dirty="0"/>
            </a:p>
          </p:txBody>
        </p:sp>
        <p:grpSp>
          <p:nvGrpSpPr>
            <p:cNvPr id="118" name="Google Shape;118;p19"/>
            <p:cNvGrpSpPr/>
            <p:nvPr/>
          </p:nvGrpSpPr>
          <p:grpSpPr>
            <a:xfrm>
              <a:off x="10126092" y="5837452"/>
              <a:ext cx="2065908" cy="1020551"/>
              <a:chOff x="13640723" y="13852530"/>
              <a:chExt cx="2782957" cy="1374769"/>
            </a:xfrm>
          </p:grpSpPr>
          <p:sp>
            <p:nvSpPr>
              <p:cNvPr id="119" name="Google Shape;119;p19"/>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pic>
            <p:nvPicPr>
              <p:cNvPr id="120" name="Google Shape;120;p19"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grpSp>
      <p:pic>
        <p:nvPicPr>
          <p:cNvPr id="121" name="Google Shape;121;p19"/>
          <p:cNvPicPr preferRelativeResize="0"/>
          <p:nvPr/>
        </p:nvPicPr>
        <p:blipFill rotWithShape="1">
          <a:blip r:embed="rId5">
            <a:alphaModFix/>
          </a:blip>
          <a:srcRect/>
          <a:stretch/>
        </p:blipFill>
        <p:spPr>
          <a:xfrm>
            <a:off x="3093194" y="1300704"/>
            <a:ext cx="6326921" cy="3560605"/>
          </a:xfrm>
          <a:prstGeom prst="rect">
            <a:avLst/>
          </a:prstGeom>
          <a:noFill/>
          <a:ln>
            <a:noFill/>
          </a:ln>
        </p:spPr>
      </p:pic>
      <p:pic>
        <p:nvPicPr>
          <p:cNvPr id="122" name="Google Shape;122;p19"/>
          <p:cNvPicPr preferRelativeResize="0"/>
          <p:nvPr/>
        </p:nvPicPr>
        <p:blipFill rotWithShape="1">
          <a:blip r:embed="rId6">
            <a:alphaModFix/>
          </a:blip>
          <a:srcRect/>
          <a:stretch/>
        </p:blipFill>
        <p:spPr>
          <a:xfrm>
            <a:off x="11112842" y="229973"/>
            <a:ext cx="824075" cy="82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0"/>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311" name="Google Shape;311;p30"/>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312" name="Google Shape;312;p30"/>
          <p:cNvGrpSpPr/>
          <p:nvPr/>
        </p:nvGrpSpPr>
        <p:grpSpPr>
          <a:xfrm>
            <a:off x="10126092" y="5837452"/>
            <a:ext cx="2065908" cy="1020551"/>
            <a:chOff x="13640723" y="13852530"/>
            <a:chExt cx="2782957" cy="1374769"/>
          </a:xfrm>
        </p:grpSpPr>
        <p:sp>
          <p:nvSpPr>
            <p:cNvPr id="313" name="Google Shape;313;p30"/>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314" name="Google Shape;314;p30"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315" name="Google Shape;315;p30"/>
          <p:cNvSpPr txBox="1"/>
          <p:nvPr/>
        </p:nvSpPr>
        <p:spPr>
          <a:xfrm>
            <a:off x="661330" y="310799"/>
            <a:ext cx="8230421"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Individuality &amp; Integration at Data and Process Levels, Level of Personalization and Segmentation</a:t>
            </a:r>
            <a:endParaRPr lang="en-GB" sz="2000" dirty="0"/>
          </a:p>
        </p:txBody>
      </p:sp>
      <p:sp>
        <p:nvSpPr>
          <p:cNvPr id="316" name="Google Shape;316;p30"/>
          <p:cNvSpPr txBox="1"/>
          <p:nvPr/>
        </p:nvSpPr>
        <p:spPr>
          <a:xfrm>
            <a:off x="95250" y="1419225"/>
            <a:ext cx="2667000" cy="48783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endParaRPr sz="1200">
              <a:solidFill>
                <a:schemeClr val="dk1"/>
              </a:solidFill>
              <a:latin typeface="Roboto Light"/>
              <a:ea typeface="Roboto Light"/>
              <a:cs typeface="Roboto Light"/>
              <a:sym typeface="Roboto Light"/>
            </a:endParaRPr>
          </a:p>
        </p:txBody>
      </p:sp>
      <p:pic>
        <p:nvPicPr>
          <p:cNvPr id="317" name="Google Shape;317;p30"/>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318" name="Google Shape;318;p30"/>
          <p:cNvSpPr txBox="1"/>
          <p:nvPr/>
        </p:nvSpPr>
        <p:spPr>
          <a:xfrm>
            <a:off x="3474175" y="1422627"/>
            <a:ext cx="838822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19" name="Google Shape;319;p30"/>
          <p:cNvSpPr/>
          <p:nvPr/>
        </p:nvSpPr>
        <p:spPr>
          <a:xfrm>
            <a:off x="-1" y="1309688"/>
            <a:ext cx="3245077"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180975" marR="0" lvl="1" indent="-180975" algn="l" rtl="0">
              <a:lnSpc>
                <a:spcPct val="107000"/>
              </a:lnSpc>
              <a:spcBef>
                <a:spcPts val="0"/>
              </a:spcBef>
              <a:spcAft>
                <a:spcPts val="0"/>
              </a:spcAft>
              <a:buClr>
                <a:srgbClr val="0E4D65"/>
              </a:buClr>
              <a:buSzPts val="1000"/>
              <a:buFont typeface="Arial"/>
              <a:buChar char="•"/>
            </a:pPr>
            <a:r>
              <a:rPr lang="en-GB" sz="1000" b="0" i="0" u="none" strike="noStrike" cap="none" dirty="0">
                <a:solidFill>
                  <a:srgbClr val="0E4D65"/>
                </a:solidFill>
                <a:latin typeface="Roboto Light"/>
                <a:ea typeface="Roboto Light"/>
                <a:cs typeface="Roboto Light"/>
                <a:sym typeface="Roboto Light"/>
              </a:rPr>
              <a:t>Please describe whether you use newer technologies, including "best-of-breed" specialty solutions or in-house developments, for example, in collaboration with startups.</a:t>
            </a:r>
            <a:endParaRPr lang="en-GB" sz="1000" dirty="0"/>
          </a:p>
          <a:p>
            <a:pPr marL="180975" marR="0" lvl="1" indent="-117475" algn="l" rtl="0">
              <a:lnSpc>
                <a:spcPct val="107000"/>
              </a:lnSpc>
              <a:spcBef>
                <a:spcPts val="0"/>
              </a:spcBef>
              <a:spcAft>
                <a:spcPts val="0"/>
              </a:spcAft>
              <a:buClr>
                <a:schemeClr val="dk1"/>
              </a:buClr>
              <a:buSzPts val="1000"/>
              <a:buFont typeface="Arial"/>
              <a:buNone/>
            </a:pPr>
            <a:endParaRPr lang="en-GB" sz="1000" b="0" i="0" u="none" strike="noStrike" cap="none" dirty="0">
              <a:solidFill>
                <a:srgbClr val="0E4D65"/>
              </a:solidFill>
              <a:latin typeface="Roboto Light"/>
              <a:ea typeface="Roboto Light"/>
              <a:cs typeface="Roboto Light"/>
              <a:sym typeface="Roboto Light"/>
            </a:endParaRPr>
          </a:p>
          <a:p>
            <a:pPr marL="180975" marR="0" lvl="1" indent="-180975" algn="l" rtl="0">
              <a:lnSpc>
                <a:spcPct val="107000"/>
              </a:lnSpc>
              <a:spcBef>
                <a:spcPts val="0"/>
              </a:spcBef>
              <a:spcAft>
                <a:spcPts val="0"/>
              </a:spcAft>
              <a:buClr>
                <a:srgbClr val="0E4D65"/>
              </a:buClr>
              <a:buSzPts val="1000"/>
              <a:buFont typeface="Arial"/>
              <a:buChar char="•"/>
            </a:pPr>
            <a:r>
              <a:rPr lang="en-GB" sz="1000" b="0" i="0" u="none" strike="noStrike" cap="none" dirty="0">
                <a:solidFill>
                  <a:srgbClr val="0E4D65"/>
                </a:solidFill>
                <a:latin typeface="Roboto Light"/>
                <a:ea typeface="Roboto Light"/>
                <a:cs typeface="Roboto Light"/>
                <a:sym typeface="Roboto Light"/>
              </a:rPr>
              <a:t>Please also describe to what extent customer data is already integrated 360 degrees from all data sources centrally in a technological solution. Is there a unique identifier that synchronizes all data sources (offline data, online data, transaction data, movement data, CRM data, etc.) and centrally provides the data to the marketing channels?</a:t>
            </a:r>
            <a:endParaRPr lang="en-GB" sz="1000" dirty="0"/>
          </a:p>
          <a:p>
            <a:pPr marL="180975" marR="0" lvl="1" indent="-117475" algn="l" rtl="0">
              <a:lnSpc>
                <a:spcPct val="107000"/>
              </a:lnSpc>
              <a:spcBef>
                <a:spcPts val="0"/>
              </a:spcBef>
              <a:spcAft>
                <a:spcPts val="0"/>
              </a:spcAft>
              <a:buClr>
                <a:schemeClr val="dk1"/>
              </a:buClr>
              <a:buSzPts val="1000"/>
              <a:buFont typeface="Arial"/>
              <a:buNone/>
            </a:pPr>
            <a:endParaRPr lang="en-GB" sz="1000" b="0" i="0" u="none" strike="noStrike" cap="none" dirty="0">
              <a:solidFill>
                <a:srgbClr val="0E4D65"/>
              </a:solidFill>
              <a:latin typeface="Roboto Light"/>
              <a:ea typeface="Roboto Light"/>
              <a:cs typeface="Roboto Light"/>
              <a:sym typeface="Roboto Light"/>
            </a:endParaRPr>
          </a:p>
          <a:p>
            <a:pPr marL="180975" marR="0" lvl="1" indent="-180975" algn="l" rtl="0">
              <a:lnSpc>
                <a:spcPct val="107000"/>
              </a:lnSpc>
              <a:spcBef>
                <a:spcPts val="0"/>
              </a:spcBef>
              <a:spcAft>
                <a:spcPts val="0"/>
              </a:spcAft>
              <a:buClr>
                <a:srgbClr val="0E4D65"/>
              </a:buClr>
              <a:buSzPts val="1000"/>
              <a:buFont typeface="Arial"/>
              <a:buChar char="•"/>
            </a:pPr>
            <a:r>
              <a:rPr lang="en-GB" sz="1000" b="0" i="0" u="none" strike="noStrike" cap="none" dirty="0">
                <a:solidFill>
                  <a:srgbClr val="0E4D65"/>
                </a:solidFill>
                <a:latin typeface="Roboto Light"/>
                <a:ea typeface="Roboto Light"/>
                <a:cs typeface="Roboto Light"/>
                <a:sym typeface="Roboto Light"/>
              </a:rPr>
              <a:t>Please describe to what extent your core processes, campaigns, programs are covered across the various system components and how automation occurs in marketing processes &amp; steering. Are ROI data available in real-time?</a:t>
            </a:r>
            <a:endParaRPr lang="en-GB" sz="1000" dirty="0"/>
          </a:p>
          <a:p>
            <a:pPr marL="180975" marR="0" lvl="1" indent="-117475" algn="l" rtl="0">
              <a:lnSpc>
                <a:spcPct val="107000"/>
              </a:lnSpc>
              <a:spcBef>
                <a:spcPts val="0"/>
              </a:spcBef>
              <a:spcAft>
                <a:spcPts val="0"/>
              </a:spcAft>
              <a:buClr>
                <a:schemeClr val="dk1"/>
              </a:buClr>
              <a:buSzPts val="1000"/>
              <a:buFont typeface="Arial"/>
              <a:buNone/>
            </a:pPr>
            <a:endParaRPr lang="en-GB" sz="1000" b="0" i="0" u="none" strike="noStrike" cap="none" dirty="0">
              <a:solidFill>
                <a:srgbClr val="0E4D65"/>
              </a:solidFill>
              <a:latin typeface="Roboto Light"/>
              <a:ea typeface="Roboto Light"/>
              <a:cs typeface="Roboto Light"/>
              <a:sym typeface="Roboto Light"/>
            </a:endParaRPr>
          </a:p>
          <a:p>
            <a:pPr marL="180975" marR="0" lvl="1" indent="-180975" algn="l" rtl="0">
              <a:lnSpc>
                <a:spcPct val="107000"/>
              </a:lnSpc>
              <a:spcBef>
                <a:spcPts val="0"/>
              </a:spcBef>
              <a:spcAft>
                <a:spcPts val="0"/>
              </a:spcAft>
              <a:buClr>
                <a:srgbClr val="0E4D65"/>
              </a:buClr>
              <a:buSzPts val="1000"/>
              <a:buFont typeface="Arial"/>
              <a:buChar char="•"/>
            </a:pPr>
            <a:r>
              <a:rPr lang="en-GB" sz="1000" b="0" i="0" u="none" strike="noStrike" cap="none" dirty="0">
                <a:solidFill>
                  <a:srgbClr val="0E4D65"/>
                </a:solidFill>
                <a:latin typeface="Roboto Light"/>
                <a:ea typeface="Roboto Light"/>
                <a:cs typeface="Roboto Light"/>
                <a:sym typeface="Roboto Light"/>
              </a:rPr>
              <a:t>Please describe the level of personalization at the touchpoints that are customizable (media deployment and content personalization) and to what extent customer feedback and interactions are incorporated into Next Best Offer campaigns or personalized content.</a:t>
            </a:r>
            <a:endParaRPr lang="en-GB" sz="1100" b="0" i="0" u="none" strike="noStrike" cap="none" dirty="0">
              <a:solidFill>
                <a:srgbClr val="0E4D65"/>
              </a:solidFill>
              <a:latin typeface="Roboto Light"/>
              <a:ea typeface="Roboto Light"/>
              <a:cs typeface="Roboto Light"/>
              <a:sym typeface="Roboto Light"/>
            </a:endParaRPr>
          </a:p>
          <a:p>
            <a:pPr marL="0" marR="0" lvl="0" indent="0" algn="l" rtl="0">
              <a:lnSpc>
                <a:spcPct val="110000"/>
              </a:lnSpc>
              <a:spcBef>
                <a:spcPts val="0"/>
              </a:spcBef>
              <a:spcAft>
                <a:spcPts val="0"/>
              </a:spcAft>
              <a:buNone/>
            </a:pPr>
            <a:endParaRPr sz="1100" dirty="0">
              <a:solidFill>
                <a:srgbClr val="0E4D65"/>
              </a:solidFill>
              <a:latin typeface="Roboto Light"/>
              <a:ea typeface="Roboto Light"/>
              <a:cs typeface="Roboto Light"/>
              <a:sym typeface="Roboto Light"/>
            </a:endParaRPr>
          </a:p>
        </p:txBody>
      </p:sp>
      <p:sp>
        <p:nvSpPr>
          <p:cNvPr id="320" name="Google Shape;320;p30"/>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31"/>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326" name="Google Shape;326;p31"/>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327" name="Google Shape;327;p31"/>
          <p:cNvGrpSpPr/>
          <p:nvPr/>
        </p:nvGrpSpPr>
        <p:grpSpPr>
          <a:xfrm>
            <a:off x="10126092" y="5837452"/>
            <a:ext cx="2065908" cy="1020551"/>
            <a:chOff x="13640723" y="13852530"/>
            <a:chExt cx="2782957" cy="1374769"/>
          </a:xfrm>
        </p:grpSpPr>
        <p:sp>
          <p:nvSpPr>
            <p:cNvPr id="328" name="Google Shape;328;p31"/>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329" name="Google Shape;329;p31"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330" name="Google Shape;330;p31"/>
          <p:cNvSpPr txBox="1"/>
          <p:nvPr/>
        </p:nvSpPr>
        <p:spPr>
          <a:xfrm>
            <a:off x="661331" y="305969"/>
            <a:ext cx="6958672"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Roboto Medium" panose="02000000000000000000" pitchFamily="2" charset="0"/>
                <a:ea typeface="Roboto Medium" panose="02000000000000000000" pitchFamily="2" charset="0"/>
                <a:cs typeface="Roboto Medium" panose="02000000000000000000" pitchFamily="2" charset="0"/>
                <a:sym typeface="Arial"/>
              </a:rPr>
              <a:t>Your planned developments for 2025/2026</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331" name="Google Shape;331;p31"/>
          <p:cNvSpPr txBox="1"/>
          <p:nvPr/>
        </p:nvSpPr>
        <p:spPr>
          <a:xfrm>
            <a:off x="95250" y="1419225"/>
            <a:ext cx="2667000" cy="48783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endParaRPr sz="1200">
              <a:solidFill>
                <a:schemeClr val="dk1"/>
              </a:solidFill>
              <a:latin typeface="Roboto Light"/>
              <a:ea typeface="Roboto Light"/>
              <a:cs typeface="Roboto Light"/>
              <a:sym typeface="Roboto Light"/>
            </a:endParaRPr>
          </a:p>
        </p:txBody>
      </p:sp>
      <p:pic>
        <p:nvPicPr>
          <p:cNvPr id="332" name="Google Shape;332;p31"/>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333" name="Google Shape;333;p31"/>
          <p:cNvSpPr txBox="1"/>
          <p:nvPr/>
        </p:nvSpPr>
        <p:spPr>
          <a:xfrm>
            <a:off x="3107094" y="1309688"/>
            <a:ext cx="864947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34" name="Google Shape;334;p31"/>
          <p:cNvSpPr/>
          <p:nvPr/>
        </p:nvSpPr>
        <p:spPr>
          <a:xfrm>
            <a:off x="-1" y="1309688"/>
            <a:ext cx="2857501"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180975" marR="0" lvl="1" indent="-180975" algn="l" rtl="0">
              <a:lnSpc>
                <a:spcPct val="107000"/>
              </a:lnSpc>
              <a:spcBef>
                <a:spcPts val="0"/>
              </a:spcBef>
              <a:spcAft>
                <a:spcPts val="0"/>
              </a:spcAft>
              <a:buClr>
                <a:srgbClr val="0E4D65"/>
              </a:buClr>
              <a:buSzPts val="1000"/>
              <a:buFont typeface="Arial"/>
              <a:buChar char="•"/>
            </a:pPr>
            <a:r>
              <a:rPr lang="en-GB" sz="1000" b="0" i="0" u="none" strike="noStrike" cap="none" dirty="0">
                <a:solidFill>
                  <a:srgbClr val="0E4D65"/>
                </a:solidFill>
                <a:latin typeface="Roboto Light"/>
                <a:ea typeface="Roboto Light"/>
                <a:cs typeface="Roboto Light"/>
                <a:sym typeface="Roboto Light"/>
              </a:rPr>
              <a:t>Do you plan any changes to your stack for 2025/2026? If yes, what are they, what is the goal, and why?</a:t>
            </a:r>
            <a:endParaRPr lang="en-GB" sz="1000" dirty="0"/>
          </a:p>
          <a:p>
            <a:pPr marL="180975" marR="0" lvl="1" indent="-117475" algn="l" rtl="0">
              <a:lnSpc>
                <a:spcPct val="107000"/>
              </a:lnSpc>
              <a:spcBef>
                <a:spcPts val="0"/>
              </a:spcBef>
              <a:spcAft>
                <a:spcPts val="0"/>
              </a:spcAft>
              <a:buClr>
                <a:schemeClr val="dk1"/>
              </a:buClr>
              <a:buSzPts val="1000"/>
              <a:buFont typeface="Arial"/>
              <a:buNone/>
            </a:pPr>
            <a:endParaRPr lang="en-GB" sz="1000" b="0" i="0" u="none" strike="noStrike" cap="none" dirty="0">
              <a:solidFill>
                <a:srgbClr val="0E4D65"/>
              </a:solidFill>
              <a:latin typeface="Roboto Light"/>
              <a:ea typeface="Roboto Light"/>
              <a:cs typeface="Roboto Light"/>
              <a:sym typeface="Roboto Light"/>
            </a:endParaRPr>
          </a:p>
          <a:p>
            <a:pPr marL="180975" marR="0" lvl="1" indent="-180975" algn="l" rtl="0">
              <a:lnSpc>
                <a:spcPct val="107000"/>
              </a:lnSpc>
              <a:spcBef>
                <a:spcPts val="0"/>
              </a:spcBef>
              <a:spcAft>
                <a:spcPts val="0"/>
              </a:spcAft>
              <a:buClr>
                <a:srgbClr val="0E4D65"/>
              </a:buClr>
              <a:buSzPts val="1000"/>
              <a:buFont typeface="Arial"/>
              <a:buChar char="•"/>
            </a:pPr>
            <a:r>
              <a:rPr lang="en-GB" sz="1000" b="0" i="0" u="none" strike="noStrike" cap="none" dirty="0">
                <a:solidFill>
                  <a:srgbClr val="0E4D65"/>
                </a:solidFill>
                <a:latin typeface="Roboto Light"/>
                <a:ea typeface="Roboto Light"/>
                <a:cs typeface="Roboto Light"/>
                <a:sym typeface="Roboto Light"/>
              </a:rPr>
              <a:t>Are you already using the Marketing Tech Stack for different countries and continents, or do you plan to do so in the future, in order to create a scalable Tech Stack?</a:t>
            </a:r>
            <a:endParaRPr lang="en-GB" sz="1100" b="0" i="0" u="none" strike="noStrike" cap="none" dirty="0">
              <a:solidFill>
                <a:srgbClr val="0E4D65"/>
              </a:solidFill>
              <a:latin typeface="Roboto Light"/>
              <a:ea typeface="Roboto Light"/>
              <a:cs typeface="Roboto Light"/>
              <a:sym typeface="Roboto Light"/>
            </a:endParaRPr>
          </a:p>
          <a:p>
            <a:pPr marL="180975" marR="0" lvl="1" indent="-117475" algn="l" rtl="0">
              <a:lnSpc>
                <a:spcPct val="107000"/>
              </a:lnSpc>
              <a:spcBef>
                <a:spcPts val="0"/>
              </a:spcBef>
              <a:spcAft>
                <a:spcPts val="0"/>
              </a:spcAft>
              <a:buClr>
                <a:schemeClr val="dk1"/>
              </a:buClr>
              <a:buSzPts val="1000"/>
              <a:buFont typeface="Arial"/>
              <a:buNone/>
            </a:pPr>
            <a:endParaRPr sz="1000" b="0" i="0" u="none" strike="noStrike" cap="none" dirty="0">
              <a:solidFill>
                <a:srgbClr val="0E4D65"/>
              </a:solidFill>
              <a:latin typeface="Roboto Light"/>
              <a:ea typeface="Roboto Light"/>
              <a:cs typeface="Roboto Light"/>
              <a:sym typeface="Roboto Light"/>
            </a:endParaRPr>
          </a:p>
          <a:p>
            <a:pPr marL="0" marR="0" lvl="0" indent="0" algn="l" rtl="0">
              <a:lnSpc>
                <a:spcPct val="110000"/>
              </a:lnSpc>
              <a:spcBef>
                <a:spcPts val="0"/>
              </a:spcBef>
              <a:spcAft>
                <a:spcPts val="0"/>
              </a:spcAft>
              <a:buNone/>
            </a:pPr>
            <a:endParaRPr sz="1100" dirty="0">
              <a:solidFill>
                <a:srgbClr val="0E4D65"/>
              </a:solidFill>
              <a:latin typeface="Roboto Light"/>
              <a:ea typeface="Roboto Light"/>
              <a:cs typeface="Roboto Light"/>
              <a:sym typeface="Roboto Light"/>
            </a:endParaRPr>
          </a:p>
        </p:txBody>
      </p:sp>
      <p:sp>
        <p:nvSpPr>
          <p:cNvPr id="335" name="Google Shape;335;p31"/>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pSp>
        <p:nvGrpSpPr>
          <p:cNvPr id="546" name="Google Shape;546;p43"/>
          <p:cNvGrpSpPr/>
          <p:nvPr/>
        </p:nvGrpSpPr>
        <p:grpSpPr>
          <a:xfrm>
            <a:off x="0" y="0"/>
            <a:ext cx="12210226" cy="6864138"/>
            <a:chOff x="0" y="0"/>
            <a:chExt cx="12210226" cy="6864138"/>
          </a:xfrm>
        </p:grpSpPr>
        <p:sp>
          <p:nvSpPr>
            <p:cNvPr id="547" name="Google Shape;547;p43"/>
            <p:cNvSpPr/>
            <p:nvPr/>
          </p:nvSpPr>
          <p:spPr>
            <a:xfrm>
              <a:off x="0"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Arial"/>
                <a:ea typeface="Arial"/>
                <a:cs typeface="Arial"/>
                <a:sym typeface="Arial"/>
              </a:endParaRPr>
            </a:p>
          </p:txBody>
        </p:sp>
        <p:grpSp>
          <p:nvGrpSpPr>
            <p:cNvPr id="548" name="Google Shape;548;p43"/>
            <p:cNvGrpSpPr/>
            <p:nvPr/>
          </p:nvGrpSpPr>
          <p:grpSpPr>
            <a:xfrm>
              <a:off x="10126092" y="5837452"/>
              <a:ext cx="2065908" cy="1020551"/>
              <a:chOff x="13640723" y="13852530"/>
              <a:chExt cx="2782957" cy="1374769"/>
            </a:xfrm>
          </p:grpSpPr>
          <p:sp>
            <p:nvSpPr>
              <p:cNvPr id="549" name="Google Shape;549;p43"/>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Arial"/>
                  <a:ea typeface="Arial"/>
                  <a:cs typeface="Arial"/>
                  <a:sym typeface="Arial"/>
                </a:endParaRPr>
              </a:p>
            </p:txBody>
          </p:sp>
          <p:pic>
            <p:nvPicPr>
              <p:cNvPr id="550" name="Google Shape;550;p43" descr="Ein Bild, das Schrift, Text, Screenshot, Grafiken enthält.&#10;&#10;Automatisch generierte Beschreibung"/>
              <p:cNvPicPr preferRelativeResize="0"/>
              <p:nvPr/>
            </p:nvPicPr>
            <p:blipFill rotWithShape="1">
              <a:blip r:embed="rId3">
                <a:alphaModFix/>
              </a:blip>
              <a:srcRect/>
              <a:stretch/>
            </p:blipFill>
            <p:spPr>
              <a:xfrm>
                <a:off x="13981556" y="13852530"/>
                <a:ext cx="2276060" cy="1372904"/>
              </a:xfrm>
              <a:prstGeom prst="rect">
                <a:avLst/>
              </a:prstGeom>
              <a:noFill/>
              <a:ln>
                <a:noFill/>
              </a:ln>
            </p:spPr>
          </p:pic>
        </p:grpSp>
        <p:pic>
          <p:nvPicPr>
            <p:cNvPr id="551" name="Google Shape;551;p43"/>
            <p:cNvPicPr preferRelativeResize="0"/>
            <p:nvPr/>
          </p:nvPicPr>
          <p:blipFill rotWithShape="1">
            <a:blip r:embed="rId4">
              <a:alphaModFix/>
            </a:blip>
            <a:srcRect/>
            <a:stretch/>
          </p:blipFill>
          <p:spPr>
            <a:xfrm>
              <a:off x="10237607" y="0"/>
              <a:ext cx="1972619" cy="1110132"/>
            </a:xfrm>
            <a:prstGeom prst="rect">
              <a:avLst/>
            </a:prstGeom>
            <a:noFill/>
            <a:ln>
              <a:noFill/>
            </a:ln>
          </p:spPr>
        </p:pic>
        <p:sp>
          <p:nvSpPr>
            <p:cNvPr id="552" name="Google Shape;552;p43"/>
            <p:cNvSpPr/>
            <p:nvPr/>
          </p:nvSpPr>
          <p:spPr>
            <a:xfrm>
              <a:off x="1" y="1549400"/>
              <a:ext cx="8597900" cy="5314738"/>
            </a:xfrm>
            <a:prstGeom prst="round1Rect">
              <a:avLst>
                <a:gd name="adj" fmla="val 16667"/>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Arial"/>
                <a:ea typeface="Arial"/>
                <a:cs typeface="Arial"/>
                <a:sym typeface="Arial"/>
              </a:endParaRPr>
            </a:p>
          </p:txBody>
        </p:sp>
        <p:sp>
          <p:nvSpPr>
            <p:cNvPr id="553" name="Google Shape;553;p43"/>
            <p:cNvSpPr txBox="1"/>
            <p:nvPr/>
          </p:nvSpPr>
          <p:spPr>
            <a:xfrm>
              <a:off x="395287" y="2043158"/>
              <a:ext cx="570071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200" b="1" dirty="0">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Marketing Tech Award 2024</a:t>
              </a:r>
              <a:endParaRPr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554" name="Google Shape;554;p43"/>
            <p:cNvSpPr txBox="1"/>
            <p:nvPr/>
          </p:nvSpPr>
          <p:spPr>
            <a:xfrm>
              <a:off x="656661" y="2921013"/>
              <a:ext cx="5700713" cy="32821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GB"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We are happy to assist you with any questions and suggestions regarding the Marketing Tech Award 2024.</a:t>
              </a:r>
              <a:endParaRPr lang="en-GB" dirty="0">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rtl="0">
                <a:lnSpc>
                  <a:spcPct val="120000"/>
                </a:lnSpc>
                <a:spcBef>
                  <a:spcPts val="0"/>
                </a:spcBef>
                <a:spcAft>
                  <a:spcPts val="0"/>
                </a:spcAft>
                <a:buNone/>
              </a:pPr>
              <a:endParaRPr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Medium"/>
              </a:endParaRPr>
            </a:p>
            <a:p>
              <a:pPr marL="0" marR="0" lvl="0" indent="0" algn="l" rtl="0">
                <a:spcBef>
                  <a:spcPts val="0"/>
                </a:spcBef>
                <a:spcAft>
                  <a:spcPts val="0"/>
                </a:spcAft>
                <a:buNone/>
              </a:pPr>
              <a:r>
                <a:rPr lang="de-DE"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Medium"/>
                </a:rPr>
                <a:t>Anja Ehrke</a:t>
              </a:r>
              <a:endParaRPr sz="1800" dirty="0">
                <a:solidFill>
                  <a:schemeClr val="dk1"/>
                </a:solidFill>
                <a:latin typeface="Roboto Light" panose="02000000000000000000" pitchFamily="2" charset="0"/>
                <a:ea typeface="Roboto Light" panose="02000000000000000000" pitchFamily="2" charset="0"/>
                <a:cs typeface="Roboto Light" panose="02000000000000000000" pitchFamily="2" charset="0"/>
                <a:sym typeface="Roboto Medium"/>
              </a:endParaRPr>
            </a:p>
            <a:p>
              <a:pPr marL="0" marR="0" lvl="0" indent="0" algn="l" rtl="0">
                <a:spcBef>
                  <a:spcPts val="0"/>
                </a:spcBef>
                <a:spcAft>
                  <a:spcPts val="0"/>
                </a:spcAft>
                <a:buNone/>
              </a:pPr>
              <a:r>
                <a:rPr lang="de-DE"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Light"/>
                </a:rPr>
                <a:t>Senior Project Manager Events</a:t>
              </a:r>
              <a:endParaRPr sz="1800" dirty="0">
                <a:solidFill>
                  <a:schemeClr val="dk1"/>
                </a:solidFill>
                <a:latin typeface="Roboto Light" panose="02000000000000000000" pitchFamily="2" charset="0"/>
                <a:ea typeface="Roboto Light" panose="02000000000000000000" pitchFamily="2" charset="0"/>
                <a:cs typeface="Roboto Light" panose="02000000000000000000" pitchFamily="2" charset="0"/>
                <a:sym typeface="Roboto Light"/>
              </a:endParaRPr>
            </a:p>
            <a:p>
              <a:pPr marL="0" marR="0" lvl="0" indent="0" algn="l" rtl="0">
                <a:spcBef>
                  <a:spcPts val="0"/>
                </a:spcBef>
                <a:spcAft>
                  <a:spcPts val="0"/>
                </a:spcAft>
                <a:buNone/>
              </a:pPr>
              <a:endParaRPr sz="1800" dirty="0">
                <a:solidFill>
                  <a:schemeClr val="dk1"/>
                </a:solidFill>
                <a:latin typeface="Roboto Light" panose="02000000000000000000" pitchFamily="2" charset="0"/>
                <a:ea typeface="Roboto Light" panose="02000000000000000000" pitchFamily="2" charset="0"/>
                <a:cs typeface="Roboto Light" panose="02000000000000000000" pitchFamily="2" charset="0"/>
                <a:sym typeface="Roboto Medium"/>
              </a:endParaRPr>
            </a:p>
            <a:p>
              <a:pPr marL="0" marR="0" lvl="0" indent="0" algn="l" rtl="0">
                <a:spcBef>
                  <a:spcPts val="0"/>
                </a:spcBef>
                <a:spcAft>
                  <a:spcPts val="0"/>
                </a:spcAft>
                <a:buNone/>
              </a:pPr>
              <a:r>
                <a:rPr lang="de-DE" sz="1400" u="sng" dirty="0">
                  <a:solidFill>
                    <a:schemeClr val="hlink"/>
                  </a:solidFill>
                  <a:latin typeface="Roboto Light" panose="02000000000000000000" pitchFamily="2" charset="0"/>
                  <a:ea typeface="Roboto Light" panose="02000000000000000000" pitchFamily="2" charset="0"/>
                  <a:cs typeface="Roboto Light" panose="02000000000000000000" pitchFamily="2" charset="0"/>
                  <a:sym typeface="Roboto Medium"/>
                  <a:hlinkClick r:id="rId5"/>
                </a:rPr>
                <a:t>anja.ehrke@marketingtechlab.de</a:t>
              </a:r>
              <a:endParaRPr sz="1800" dirty="0">
                <a:solidFill>
                  <a:schemeClr val="dk1"/>
                </a:solidFill>
                <a:latin typeface="Roboto Light" panose="02000000000000000000" pitchFamily="2" charset="0"/>
                <a:ea typeface="Roboto Light" panose="02000000000000000000" pitchFamily="2" charset="0"/>
                <a:cs typeface="Roboto Light" panose="02000000000000000000" pitchFamily="2" charset="0"/>
                <a:sym typeface="Roboto Medium"/>
              </a:endParaRPr>
            </a:p>
            <a:p>
              <a:pPr marL="0" marR="0" lvl="0" indent="0" algn="l" rtl="0">
                <a:spcBef>
                  <a:spcPts val="0"/>
                </a:spcBef>
                <a:spcAft>
                  <a:spcPts val="0"/>
                </a:spcAft>
                <a:buNone/>
              </a:pPr>
              <a:r>
                <a:rPr lang="de-DE"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Light"/>
                </a:rPr>
                <a:t>Telefon: +49 (0)160 9069 2994</a:t>
              </a:r>
              <a:endParaRPr sz="18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Roboto Light"/>
              </a:endParaRPr>
            </a:p>
            <a:p>
              <a:pPr marL="0" marR="0" lvl="0" indent="0" algn="l" rtl="0">
                <a:lnSpc>
                  <a:spcPct val="120000"/>
                </a:lnSpc>
                <a:spcBef>
                  <a:spcPts val="0"/>
                </a:spcBef>
                <a:spcAft>
                  <a:spcPts val="0"/>
                </a:spcAft>
                <a:buNone/>
              </a:pPr>
              <a:endParaRPr sz="1400" b="1"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endParaRPr>
            </a:p>
            <a:p>
              <a:pPr marL="0" marR="0" lvl="0" indent="0" algn="l" rtl="0">
                <a:lnSpc>
                  <a:spcPct val="120000"/>
                </a:lnSpc>
                <a:spcBef>
                  <a:spcPts val="0"/>
                </a:spcBef>
                <a:spcAft>
                  <a:spcPts val="0"/>
                </a:spcAft>
                <a:buNone/>
              </a:pPr>
              <a:r>
                <a:rPr lang="de-DE" sz="1400" dirty="0" err="1">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MarketingTechLab</a:t>
              </a:r>
              <a:r>
                <a:rPr lang="de-DE" sz="1400" dirty="0">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 GmbH</a:t>
              </a:r>
              <a:endParaRPr sz="1400" dirty="0">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endParaRPr>
            </a:p>
            <a:p>
              <a:pPr marL="0" marR="0" lvl="0" indent="0" algn="l" rtl="0">
                <a:lnSpc>
                  <a:spcPct val="120000"/>
                </a:lnSpc>
                <a:spcBef>
                  <a:spcPts val="0"/>
                </a:spcBef>
                <a:spcAft>
                  <a:spcPts val="0"/>
                </a:spcAft>
                <a:buNone/>
              </a:pPr>
              <a:r>
                <a:rPr lang="de-DE" sz="1400" dirty="0" err="1">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rPr>
                <a:t>Sierichstraße</a:t>
              </a:r>
              <a:r>
                <a:rPr lang="de-DE"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rPr>
                <a:t> 8</a:t>
              </a:r>
              <a:endParaRPr dirty="0">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rtl="0">
                <a:lnSpc>
                  <a:spcPct val="120000"/>
                </a:lnSpc>
                <a:spcBef>
                  <a:spcPts val="0"/>
                </a:spcBef>
                <a:spcAft>
                  <a:spcPts val="0"/>
                </a:spcAft>
                <a:buNone/>
              </a:pPr>
              <a:r>
                <a:rPr lang="de-DE"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rPr>
                <a:t>22301 Hamburg</a:t>
              </a:r>
              <a:endParaRPr dirty="0">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rtl="0">
                <a:lnSpc>
                  <a:spcPct val="120000"/>
                </a:lnSpc>
                <a:spcBef>
                  <a:spcPts val="0"/>
                </a:spcBef>
                <a:spcAft>
                  <a:spcPts val="0"/>
                </a:spcAft>
                <a:buNone/>
              </a:pPr>
              <a:r>
                <a:rPr lang="de-DE" sz="1400"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rPr>
                <a:t>marketingtechlab.de</a:t>
              </a:r>
              <a:endParaRPr dirty="0">
                <a:latin typeface="Roboto Light" panose="02000000000000000000" pitchFamily="2" charset="0"/>
                <a:ea typeface="Roboto Light" panose="02000000000000000000" pitchFamily="2" charset="0"/>
                <a:cs typeface="Roboto Light" panose="02000000000000000000" pitchFamily="2"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20"/>
          <p:cNvGrpSpPr/>
          <p:nvPr/>
        </p:nvGrpSpPr>
        <p:grpSpPr>
          <a:xfrm>
            <a:off x="0" y="0"/>
            <a:ext cx="12210226" cy="6864138"/>
            <a:chOff x="0" y="0"/>
            <a:chExt cx="12210226" cy="6864138"/>
          </a:xfrm>
        </p:grpSpPr>
        <p:sp>
          <p:nvSpPr>
            <p:cNvPr id="128" name="Google Shape;128;p20"/>
            <p:cNvSpPr/>
            <p:nvPr/>
          </p:nvSpPr>
          <p:spPr>
            <a:xfrm>
              <a:off x="0"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grpSp>
          <p:nvGrpSpPr>
            <p:cNvPr id="129" name="Google Shape;129;p20"/>
            <p:cNvGrpSpPr/>
            <p:nvPr/>
          </p:nvGrpSpPr>
          <p:grpSpPr>
            <a:xfrm>
              <a:off x="10126092" y="5837452"/>
              <a:ext cx="2065908" cy="1020551"/>
              <a:chOff x="13640723" y="13852530"/>
              <a:chExt cx="2782957" cy="1374769"/>
            </a:xfrm>
          </p:grpSpPr>
          <p:sp>
            <p:nvSpPr>
              <p:cNvPr id="130" name="Google Shape;130;p20"/>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pic>
            <p:nvPicPr>
              <p:cNvPr id="131" name="Google Shape;131;p20" descr="Ein Bild, das Schrift, Text, Screenshot, Grafiken enthält.&#10;&#10;Automatisch generierte Beschreibung"/>
              <p:cNvPicPr preferRelativeResize="0"/>
              <p:nvPr/>
            </p:nvPicPr>
            <p:blipFill rotWithShape="1">
              <a:blip r:embed="rId3">
                <a:alphaModFix/>
              </a:blip>
              <a:srcRect/>
              <a:stretch/>
            </p:blipFill>
            <p:spPr>
              <a:xfrm>
                <a:off x="13981556" y="13852530"/>
                <a:ext cx="2276060" cy="1372904"/>
              </a:xfrm>
              <a:prstGeom prst="rect">
                <a:avLst/>
              </a:prstGeom>
              <a:noFill/>
              <a:ln>
                <a:noFill/>
              </a:ln>
            </p:spPr>
          </p:pic>
        </p:grpSp>
        <p:pic>
          <p:nvPicPr>
            <p:cNvPr id="132" name="Google Shape;132;p20"/>
            <p:cNvPicPr preferRelativeResize="0"/>
            <p:nvPr/>
          </p:nvPicPr>
          <p:blipFill rotWithShape="1">
            <a:blip r:embed="rId4">
              <a:alphaModFix/>
            </a:blip>
            <a:srcRect/>
            <a:stretch/>
          </p:blipFill>
          <p:spPr>
            <a:xfrm>
              <a:off x="10237607" y="0"/>
              <a:ext cx="1972619" cy="1110132"/>
            </a:xfrm>
            <a:prstGeom prst="rect">
              <a:avLst/>
            </a:prstGeom>
            <a:noFill/>
            <a:ln>
              <a:noFill/>
            </a:ln>
          </p:spPr>
        </p:pic>
        <p:sp>
          <p:nvSpPr>
            <p:cNvPr id="133" name="Google Shape;133;p20"/>
            <p:cNvSpPr/>
            <p:nvPr/>
          </p:nvSpPr>
          <p:spPr>
            <a:xfrm>
              <a:off x="1" y="1549400"/>
              <a:ext cx="8597900" cy="5314738"/>
            </a:xfrm>
            <a:prstGeom prst="round1Rect">
              <a:avLst>
                <a:gd name="adj" fmla="val 16667"/>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sp>
          <p:nvSpPr>
            <p:cNvPr id="134" name="Google Shape;134;p20"/>
            <p:cNvSpPr txBox="1"/>
            <p:nvPr/>
          </p:nvSpPr>
          <p:spPr>
            <a:xfrm>
              <a:off x="463089" y="2043218"/>
              <a:ext cx="570071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Master Template Application</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135" name="Google Shape;135;p20"/>
            <p:cNvSpPr txBox="1"/>
            <p:nvPr/>
          </p:nvSpPr>
          <p:spPr>
            <a:xfrm>
              <a:off x="656661" y="2921013"/>
              <a:ext cx="5700713"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The Marketing Tech Award 2024 will once again be presented during the Marketing Tech Summit on October 8th and 9th at the </a:t>
              </a:r>
              <a:r>
                <a:rPr lang="en-US" sz="1400" b="0" i="0" u="none" strike="noStrike" cap="none" dirty="0" err="1">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Bolle</a:t>
              </a:r>
              <a:r>
                <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 </a:t>
              </a:r>
              <a:r>
                <a:rPr lang="en-US" sz="1400" b="0" i="0" u="none" strike="noStrike" cap="none" dirty="0" err="1">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Festsäle</a:t>
              </a:r>
              <a:r>
                <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 in Berlin.</a:t>
              </a:r>
            </a:p>
            <a:p>
              <a:pPr marL="0" marR="0" lvl="0" indent="0" algn="l" rtl="0">
                <a:lnSpc>
                  <a:spcPct val="120000"/>
                </a:lnSpc>
                <a:spcBef>
                  <a:spcPts val="0"/>
                </a:spcBef>
                <a:spcAft>
                  <a:spcPts val="0"/>
                </a:spcAft>
                <a:buNone/>
              </a:pPr>
              <a:endParaRPr lang="en-US"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endParaRPr>
            </a:p>
            <a:p>
              <a:pPr marL="0" marR="0" lvl="0" indent="0" algn="l" rtl="0">
                <a:lnSpc>
                  <a:spcPct val="120000"/>
                </a:lnSpc>
                <a:spcBef>
                  <a:spcPts val="0"/>
                </a:spcBef>
                <a:spcAft>
                  <a:spcPts val="0"/>
                </a:spcAft>
                <a:buNone/>
              </a:pPr>
              <a:r>
                <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You are welcome to use this master template for the submission to make comprehensible statements on all evaluation criteria.</a:t>
              </a:r>
            </a:p>
            <a:p>
              <a:pPr marL="0" marR="0" lvl="0" indent="0" algn="l" rtl="0">
                <a:lnSpc>
                  <a:spcPct val="120000"/>
                </a:lnSpc>
                <a:spcBef>
                  <a:spcPts val="0"/>
                </a:spcBef>
                <a:spcAft>
                  <a:spcPts val="0"/>
                </a:spcAft>
                <a:buNone/>
              </a:pPr>
              <a:endPar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endParaRPr>
            </a:p>
            <a:p>
              <a:pPr marL="0" marR="0" lvl="0" indent="0" algn="l" rtl="0">
                <a:lnSpc>
                  <a:spcPct val="120000"/>
                </a:lnSpc>
                <a:spcBef>
                  <a:spcPts val="0"/>
                </a:spcBef>
                <a:spcAft>
                  <a:spcPts val="0"/>
                </a:spcAft>
                <a:buNone/>
              </a:pPr>
              <a:r>
                <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rPr>
                <a:t>Deadline for submissions</a:t>
              </a:r>
              <a:endParaRPr lang="en-US" dirty="0">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rtl="0">
                <a:lnSpc>
                  <a:spcPct val="120000"/>
                </a:lnSpc>
                <a:spcBef>
                  <a:spcPts val="0"/>
                </a:spcBef>
                <a:spcAft>
                  <a:spcPts val="0"/>
                </a:spcAft>
                <a:buNone/>
              </a:pPr>
              <a:r>
                <a:rPr lang="en-US" sz="1400" i="0" u="none" strike="noStrike" cap="none" dirty="0">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16. August 2024</a:t>
              </a:r>
              <a:endParaRPr lang="en-US" dirty="0">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l" rtl="0">
                <a:lnSpc>
                  <a:spcPct val="120000"/>
                </a:lnSpc>
                <a:spcBef>
                  <a:spcPts val="0"/>
                </a:spcBef>
                <a:spcAft>
                  <a:spcPts val="0"/>
                </a:spcAft>
                <a:buNone/>
              </a:pPr>
              <a:endPar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endParaRPr>
            </a:p>
            <a:p>
              <a:pPr marL="0" marR="0" lvl="0" indent="0" algn="l" rtl="0">
                <a:lnSpc>
                  <a:spcPct val="120000"/>
                </a:lnSpc>
                <a:spcBef>
                  <a:spcPts val="0"/>
                </a:spcBef>
                <a:spcAft>
                  <a:spcPts val="0"/>
                </a:spcAft>
                <a:buNone/>
              </a:pPr>
              <a:endPar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endParaRPr>
            </a:p>
            <a:p>
              <a:pPr marL="0" marR="0" lvl="0" indent="0" algn="l" rtl="0">
                <a:lnSpc>
                  <a:spcPct val="120000"/>
                </a:lnSpc>
                <a:spcBef>
                  <a:spcPts val="0"/>
                </a:spcBef>
                <a:spcAft>
                  <a:spcPts val="0"/>
                </a:spcAft>
                <a:buNone/>
              </a:pPr>
              <a:r>
                <a:rPr lang="en-US"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Arial"/>
                </a:rPr>
                <a:t>Please submit entries to</a:t>
              </a:r>
              <a:endParaRPr lang="en-US" dirty="0">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rtl="0">
                <a:lnSpc>
                  <a:spcPct val="120000"/>
                </a:lnSpc>
                <a:spcBef>
                  <a:spcPts val="0"/>
                </a:spcBef>
                <a:spcAft>
                  <a:spcPts val="0"/>
                </a:spcAft>
                <a:buNone/>
              </a:pPr>
              <a:r>
                <a:rPr lang="en-US" sz="1400" i="0" u="none" strike="noStrike" cap="none" dirty="0">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anja.ehrke@marketingtechlab.de</a:t>
              </a:r>
              <a:endParaRPr lang="en-US" dirty="0">
                <a:latin typeface="Roboto Medium" panose="02000000000000000000" pitchFamily="2" charset="0"/>
                <a:ea typeface="Roboto Medium" panose="02000000000000000000" pitchFamily="2" charset="0"/>
                <a:cs typeface="Roboto Medium" panose="02000000000000000000" pitchFamily="2"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20"/>
          <p:cNvGrpSpPr/>
          <p:nvPr/>
        </p:nvGrpSpPr>
        <p:grpSpPr>
          <a:xfrm>
            <a:off x="0" y="0"/>
            <a:ext cx="12210226" cy="6864138"/>
            <a:chOff x="0" y="0"/>
            <a:chExt cx="12210226" cy="6864138"/>
          </a:xfrm>
        </p:grpSpPr>
        <p:sp>
          <p:nvSpPr>
            <p:cNvPr id="128" name="Google Shape;128;p20"/>
            <p:cNvSpPr/>
            <p:nvPr/>
          </p:nvSpPr>
          <p:spPr>
            <a:xfrm>
              <a:off x="0"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grpSp>
          <p:nvGrpSpPr>
            <p:cNvPr id="129" name="Google Shape;129;p20"/>
            <p:cNvGrpSpPr/>
            <p:nvPr/>
          </p:nvGrpSpPr>
          <p:grpSpPr>
            <a:xfrm>
              <a:off x="10126092" y="5837452"/>
              <a:ext cx="2065908" cy="1020551"/>
              <a:chOff x="13640723" y="13852530"/>
              <a:chExt cx="2782957" cy="1374769"/>
            </a:xfrm>
          </p:grpSpPr>
          <p:sp>
            <p:nvSpPr>
              <p:cNvPr id="130" name="Google Shape;130;p20"/>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pic>
            <p:nvPicPr>
              <p:cNvPr id="131" name="Google Shape;131;p20" descr="Ein Bild, das Schrift, Text, Screenshot, Grafiken enthält.&#10;&#10;Automatisch generierte Beschreibung"/>
              <p:cNvPicPr preferRelativeResize="0"/>
              <p:nvPr/>
            </p:nvPicPr>
            <p:blipFill rotWithShape="1">
              <a:blip r:embed="rId3">
                <a:alphaModFix/>
              </a:blip>
              <a:srcRect/>
              <a:stretch/>
            </p:blipFill>
            <p:spPr>
              <a:xfrm>
                <a:off x="13981556" y="13852530"/>
                <a:ext cx="2276060" cy="1372904"/>
              </a:xfrm>
              <a:prstGeom prst="rect">
                <a:avLst/>
              </a:prstGeom>
              <a:noFill/>
              <a:ln>
                <a:noFill/>
              </a:ln>
            </p:spPr>
          </p:pic>
        </p:grpSp>
        <p:pic>
          <p:nvPicPr>
            <p:cNvPr id="132" name="Google Shape;132;p20"/>
            <p:cNvPicPr preferRelativeResize="0"/>
            <p:nvPr/>
          </p:nvPicPr>
          <p:blipFill rotWithShape="1">
            <a:blip r:embed="rId4">
              <a:alphaModFix/>
            </a:blip>
            <a:srcRect/>
            <a:stretch/>
          </p:blipFill>
          <p:spPr>
            <a:xfrm>
              <a:off x="10237607" y="0"/>
              <a:ext cx="1972619" cy="1110132"/>
            </a:xfrm>
            <a:prstGeom prst="rect">
              <a:avLst/>
            </a:prstGeom>
            <a:noFill/>
            <a:ln>
              <a:noFill/>
            </a:ln>
          </p:spPr>
        </p:pic>
        <p:sp>
          <p:nvSpPr>
            <p:cNvPr id="133" name="Google Shape;133;p20"/>
            <p:cNvSpPr/>
            <p:nvPr/>
          </p:nvSpPr>
          <p:spPr>
            <a:xfrm>
              <a:off x="1" y="1549400"/>
              <a:ext cx="8597900" cy="5314738"/>
            </a:xfrm>
            <a:prstGeom prst="round1Rect">
              <a:avLst>
                <a:gd name="adj" fmla="val 16667"/>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b="0" i="0" u="none" strike="noStrike" cap="none">
                <a:solidFill>
                  <a:schemeClr val="lt1"/>
                </a:solidFill>
                <a:latin typeface="Arial"/>
                <a:ea typeface="Arial"/>
                <a:cs typeface="Arial"/>
                <a:sym typeface="Arial"/>
              </a:endParaRPr>
            </a:p>
          </p:txBody>
        </p:sp>
        <p:sp>
          <p:nvSpPr>
            <p:cNvPr id="134" name="Google Shape;134;p20"/>
            <p:cNvSpPr txBox="1"/>
            <p:nvPr/>
          </p:nvSpPr>
          <p:spPr>
            <a:xfrm>
              <a:off x="381429" y="2124744"/>
              <a:ext cx="397146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C4E66"/>
                  </a:solidFill>
                  <a:latin typeface="Roboto Medium" panose="02000000000000000000" pitchFamily="2" charset="0"/>
                  <a:ea typeface="Roboto Medium" panose="02000000000000000000" pitchFamily="2" charset="0"/>
                  <a:cs typeface="Roboto Medium" panose="02000000000000000000" pitchFamily="2" charset="0"/>
                  <a:sym typeface="Arial"/>
                </a:rPr>
                <a:t>Evaluation Criteria</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135" name="Google Shape;135;p20"/>
            <p:cNvSpPr txBox="1"/>
            <p:nvPr/>
          </p:nvSpPr>
          <p:spPr>
            <a:xfrm>
              <a:off x="656660" y="2921013"/>
              <a:ext cx="7858690" cy="33239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The jury will evaluate your Marketing Tech Stack based on these criteria:​</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Completeness of the picture​ (Data Management​ | Data Analytics​ | CRM/CDP | Marketing-Planning und Resource Management (incl. Operations &amp; Finance)​ | Personalisation Components​ | Shop Web/App Components (E-Commerce)​ | Orchestration (Content, Bots, Product </a:t>
              </a:r>
              <a:r>
                <a:rPr lang="en-GB"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D</a:t>
              </a: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ata, Marketing Automation)​ | Campaign and Channel-Management (e.g. Display, SEA, Affiliate, Social, SEO etc.)​</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Traceability &amp; Clarity of the Image and Description including Mention of KPIs​</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USP </a:t>
              </a:r>
              <a:r>
                <a:rPr lang="en-GB"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or</a:t>
              </a: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 Highlight of the entire stack or individual elements​</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Individuality of the technology components (in-house development, collaboration with startups)​</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Integration level at a data level ​</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Integration and Automatization level at a process level ​</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Personalisation and Segmentation level​</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Maturity level of the stack​</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Presentation of the Case​</a:t>
              </a:r>
            </a:p>
            <a:p>
              <a:pPr marL="285750" marR="0" lvl="0" indent="-285750" algn="l" rtl="0">
                <a:spcBef>
                  <a:spcPts val="0"/>
                </a:spcBef>
                <a:spcAft>
                  <a:spcPts val="0"/>
                </a:spcAft>
                <a:buFont typeface="Arial" panose="020B0604020202020204" pitchFamily="34" charset="0"/>
                <a:buChar char="•"/>
              </a:pPr>
              <a:r>
                <a:rPr lang="en-GB" sz="1400" b="0" i="0" u="none" strike="noStrike" cap="none" dirty="0">
                  <a:solidFill>
                    <a:srgbClr val="0C4E66"/>
                  </a:solidFill>
                  <a:latin typeface="Roboto Light" panose="02000000000000000000" pitchFamily="2" charset="0"/>
                  <a:ea typeface="Roboto Light" panose="02000000000000000000" pitchFamily="2" charset="0"/>
                  <a:cs typeface="Roboto Light" panose="02000000000000000000" pitchFamily="2" charset="0"/>
                  <a:sym typeface="Roboto"/>
                </a:rPr>
                <a:t>Future topics</a:t>
              </a:r>
              <a:endParaRPr lang="en-GB" dirty="0">
                <a:latin typeface="Roboto Light" panose="02000000000000000000" pitchFamily="2" charset="0"/>
                <a:ea typeface="Roboto Light" panose="02000000000000000000" pitchFamily="2" charset="0"/>
                <a:cs typeface="Roboto Light" panose="02000000000000000000" pitchFamily="2" charset="0"/>
              </a:endParaRPr>
            </a:p>
          </p:txBody>
        </p:sp>
      </p:grpSp>
    </p:spTree>
    <p:extLst>
      <p:ext uri="{BB962C8B-B14F-4D97-AF65-F5344CB8AC3E}">
        <p14:creationId xmlns:p14="http://schemas.microsoft.com/office/powerpoint/2010/main" val="14179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24"/>
          <p:cNvSpPr/>
          <p:nvPr/>
        </p:nvSpPr>
        <p:spPr>
          <a:xfrm>
            <a:off x="9417299" y="223935"/>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00" name="Google Shape;200;p24"/>
          <p:cNvSpPr/>
          <p:nvPr/>
        </p:nvSpPr>
        <p:spPr>
          <a:xfrm>
            <a:off x="0" y="-9294"/>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sp>
        <p:nvSpPr>
          <p:cNvPr id="201" name="Google Shape;201;p24"/>
          <p:cNvSpPr/>
          <p:nvPr/>
        </p:nvSpPr>
        <p:spPr>
          <a:xfrm>
            <a:off x="905299" y="3077133"/>
            <a:ext cx="9769151" cy="2399612"/>
          </a:xfrm>
          <a:prstGeom prst="roundRect">
            <a:avLst>
              <a:gd name="adj" fmla="val 16667"/>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02" name="Google Shape;202;p24"/>
          <p:cNvSpPr/>
          <p:nvPr/>
        </p:nvSpPr>
        <p:spPr>
          <a:xfrm>
            <a:off x="8395753" y="1653375"/>
            <a:ext cx="1081382" cy="1022357"/>
          </a:xfrm>
          <a:prstGeom prst="ellipse">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grpSp>
        <p:nvGrpSpPr>
          <p:cNvPr id="203" name="Google Shape;203;p24"/>
          <p:cNvGrpSpPr/>
          <p:nvPr/>
        </p:nvGrpSpPr>
        <p:grpSpPr>
          <a:xfrm>
            <a:off x="10126092" y="5837452"/>
            <a:ext cx="2065908" cy="1020551"/>
            <a:chOff x="13640723" y="13852530"/>
            <a:chExt cx="2782957" cy="1374769"/>
          </a:xfrm>
        </p:grpSpPr>
        <p:sp>
          <p:nvSpPr>
            <p:cNvPr id="204" name="Google Shape;204;p24"/>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205" name="Google Shape;205;p24"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206" name="Google Shape;206;p24"/>
          <p:cNvSpPr/>
          <p:nvPr/>
        </p:nvSpPr>
        <p:spPr>
          <a:xfrm>
            <a:off x="6690823" y="1659188"/>
            <a:ext cx="1081382" cy="1022357"/>
          </a:xfrm>
          <a:prstGeom prst="ellipse">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pic>
        <p:nvPicPr>
          <p:cNvPr id="207" name="Google Shape;207;p24"/>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208" name="Google Shape;208;p24"/>
          <p:cNvSpPr/>
          <p:nvPr/>
        </p:nvSpPr>
        <p:spPr>
          <a:xfrm>
            <a:off x="8239824" y="1452785"/>
            <a:ext cx="1972901" cy="1397010"/>
          </a:xfrm>
          <a:custGeom>
            <a:avLst/>
            <a:gdLst/>
            <a:ahLst/>
            <a:cxnLst/>
            <a:rect l="l" t="t" r="r" b="b"/>
            <a:pathLst>
              <a:path w="1824052" h="1260000" extrusionOk="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rgbClr val="0E4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3884AD"/>
              </a:solidFill>
              <a:latin typeface="Roboto Medium"/>
              <a:ea typeface="Roboto Medium"/>
              <a:cs typeface="Roboto Medium"/>
              <a:sym typeface="Roboto Medium"/>
            </a:endParaRPr>
          </a:p>
        </p:txBody>
      </p:sp>
      <p:sp>
        <p:nvSpPr>
          <p:cNvPr id="209" name="Google Shape;209;p24"/>
          <p:cNvSpPr/>
          <p:nvPr/>
        </p:nvSpPr>
        <p:spPr>
          <a:xfrm>
            <a:off x="4989535" y="1642865"/>
            <a:ext cx="1081382" cy="1022357"/>
          </a:xfrm>
          <a:prstGeom prst="ellipse">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10" name="Google Shape;210;p24"/>
          <p:cNvSpPr/>
          <p:nvPr/>
        </p:nvSpPr>
        <p:spPr>
          <a:xfrm>
            <a:off x="6548282" y="1467487"/>
            <a:ext cx="1972901" cy="1397010"/>
          </a:xfrm>
          <a:custGeom>
            <a:avLst/>
            <a:gdLst/>
            <a:ahLst/>
            <a:cxnLst/>
            <a:rect l="l" t="t" r="r" b="b"/>
            <a:pathLst>
              <a:path w="1824052" h="1260000" extrusionOk="0">
                <a:moveTo>
                  <a:pt x="7070" y="559864"/>
                </a:moveTo>
                <a:lnTo>
                  <a:pt x="63532" y="629999"/>
                </a:lnTo>
                <a:lnTo>
                  <a:pt x="7070" y="700135"/>
                </a:lnTo>
                <a:cubicBezTo>
                  <a:pt x="1323" y="677347"/>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9" y="1134769"/>
                  <a:pt x="88434" y="946940"/>
                </a:cubicBezTo>
                <a:lnTo>
                  <a:pt x="224630" y="777762"/>
                </a:lnTo>
                <a:cubicBezTo>
                  <a:pt x="283669" y="944378"/>
                  <a:pt x="442988" y="1062949"/>
                  <a:pt x="630000" y="1062949"/>
                </a:cubicBezTo>
                <a:cubicBezTo>
                  <a:pt x="869111" y="1062949"/>
                  <a:pt x="1062949" y="869111"/>
                  <a:pt x="1062949" y="630000"/>
                </a:cubicBezTo>
                <a:cubicBezTo>
                  <a:pt x="1062949" y="390889"/>
                  <a:pt x="869111" y="197051"/>
                  <a:pt x="630000" y="197051"/>
                </a:cubicBezTo>
                <a:cubicBezTo>
                  <a:pt x="442989" y="197051"/>
                  <a:pt x="283670" y="315622"/>
                  <a:pt x="224630" y="482237"/>
                </a:cubicBezTo>
                <a:lnTo>
                  <a:pt x="88435" y="313059"/>
                </a:lnTo>
                <a:cubicBezTo>
                  <a:pt x="195570" y="125231"/>
                  <a:pt x="398161" y="0"/>
                  <a:pt x="630000" y="0"/>
                </a:cubicBezTo>
                <a:close/>
              </a:path>
            </a:pathLst>
          </a:custGeom>
          <a:solidFill>
            <a:srgbClr val="0E4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3884AD"/>
              </a:solidFill>
              <a:latin typeface="Roboto Medium"/>
              <a:ea typeface="Roboto Medium"/>
              <a:cs typeface="Roboto Medium"/>
              <a:sym typeface="Roboto Medium"/>
            </a:endParaRPr>
          </a:p>
        </p:txBody>
      </p:sp>
      <p:sp>
        <p:nvSpPr>
          <p:cNvPr id="211" name="Google Shape;211;p24"/>
          <p:cNvSpPr/>
          <p:nvPr/>
        </p:nvSpPr>
        <p:spPr>
          <a:xfrm>
            <a:off x="4841699" y="1452785"/>
            <a:ext cx="1972901" cy="1397010"/>
          </a:xfrm>
          <a:custGeom>
            <a:avLst/>
            <a:gdLst/>
            <a:ahLst/>
            <a:cxnLst/>
            <a:rect l="l" t="t" r="r" b="b"/>
            <a:pathLst>
              <a:path w="1824052" h="1260000" extrusionOk="0">
                <a:moveTo>
                  <a:pt x="7070" y="559864"/>
                </a:moveTo>
                <a:lnTo>
                  <a:pt x="63532" y="629999"/>
                </a:lnTo>
                <a:lnTo>
                  <a:pt x="7070" y="700135"/>
                </a:lnTo>
                <a:cubicBezTo>
                  <a:pt x="1323" y="677347"/>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9" y="1134769"/>
                  <a:pt x="88434" y="946940"/>
                </a:cubicBezTo>
                <a:lnTo>
                  <a:pt x="224630" y="777762"/>
                </a:lnTo>
                <a:cubicBezTo>
                  <a:pt x="283669" y="944378"/>
                  <a:pt x="442988" y="1062949"/>
                  <a:pt x="630000" y="1062949"/>
                </a:cubicBezTo>
                <a:cubicBezTo>
                  <a:pt x="869111" y="1062949"/>
                  <a:pt x="1062949" y="869111"/>
                  <a:pt x="1062949" y="630000"/>
                </a:cubicBezTo>
                <a:cubicBezTo>
                  <a:pt x="1062949" y="390889"/>
                  <a:pt x="869111" y="197051"/>
                  <a:pt x="630000" y="197051"/>
                </a:cubicBezTo>
                <a:cubicBezTo>
                  <a:pt x="442989" y="197051"/>
                  <a:pt x="283670" y="315622"/>
                  <a:pt x="224630" y="482237"/>
                </a:cubicBezTo>
                <a:lnTo>
                  <a:pt x="88435" y="313059"/>
                </a:lnTo>
                <a:cubicBezTo>
                  <a:pt x="195570" y="125231"/>
                  <a:pt x="398161" y="0"/>
                  <a:pt x="630000" y="0"/>
                </a:cubicBezTo>
                <a:close/>
              </a:path>
            </a:pathLst>
          </a:custGeom>
          <a:solidFill>
            <a:srgbClr val="0E4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3884AD"/>
              </a:solidFill>
              <a:latin typeface="Roboto Medium"/>
              <a:ea typeface="Roboto Medium"/>
              <a:cs typeface="Roboto Medium"/>
              <a:sym typeface="Roboto Medium"/>
            </a:endParaRPr>
          </a:p>
        </p:txBody>
      </p:sp>
      <p:sp>
        <p:nvSpPr>
          <p:cNvPr id="212" name="Google Shape;212;p24"/>
          <p:cNvSpPr/>
          <p:nvPr/>
        </p:nvSpPr>
        <p:spPr>
          <a:xfrm>
            <a:off x="3278541" y="1642865"/>
            <a:ext cx="1081382" cy="1022357"/>
          </a:xfrm>
          <a:prstGeom prst="ellipse">
            <a:avLst/>
          </a:prstGeom>
          <a:solidFill>
            <a:srgbClr val="DDEF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13" name="Google Shape;213;p24"/>
          <p:cNvSpPr/>
          <p:nvPr/>
        </p:nvSpPr>
        <p:spPr>
          <a:xfrm>
            <a:off x="3135319" y="1442799"/>
            <a:ext cx="1972901" cy="1397010"/>
          </a:xfrm>
          <a:custGeom>
            <a:avLst/>
            <a:gdLst/>
            <a:ahLst/>
            <a:cxnLst/>
            <a:rect l="l" t="t" r="r" b="b"/>
            <a:pathLst>
              <a:path w="1824052" h="1260000" extrusionOk="0">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rgbClr val="0E4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3884AD"/>
              </a:solidFill>
              <a:latin typeface="Roboto Medium"/>
              <a:ea typeface="Roboto Medium"/>
              <a:cs typeface="Roboto Medium"/>
              <a:sym typeface="Roboto Medium"/>
            </a:endParaRPr>
          </a:p>
        </p:txBody>
      </p:sp>
      <p:sp>
        <p:nvSpPr>
          <p:cNvPr id="214" name="Google Shape;214;p24"/>
          <p:cNvSpPr/>
          <p:nvPr/>
        </p:nvSpPr>
        <p:spPr>
          <a:xfrm>
            <a:off x="1634400" y="1620139"/>
            <a:ext cx="951000" cy="1022357"/>
          </a:xfrm>
          <a:prstGeom prst="ellipse">
            <a:avLst/>
          </a:prstGeom>
          <a:solidFill>
            <a:srgbClr val="DDEFF2"/>
          </a:solidFill>
          <a:ln w="12700" cap="flat" cmpd="sng">
            <a:solidFill>
              <a:srgbClr val="2F53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15" name="Google Shape;215;p24"/>
          <p:cNvSpPr/>
          <p:nvPr/>
        </p:nvSpPr>
        <p:spPr>
          <a:xfrm>
            <a:off x="1436177" y="1432813"/>
            <a:ext cx="1972901" cy="1397010"/>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rgbClr val="0E4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3884AD"/>
              </a:solidFill>
              <a:latin typeface="Roboto Medium"/>
              <a:ea typeface="Roboto Medium"/>
              <a:cs typeface="Roboto Medium"/>
              <a:sym typeface="Roboto Medium"/>
            </a:endParaRPr>
          </a:p>
        </p:txBody>
      </p:sp>
      <p:sp>
        <p:nvSpPr>
          <p:cNvPr id="216" name="Google Shape;216;p24"/>
          <p:cNvSpPr txBox="1"/>
          <p:nvPr/>
        </p:nvSpPr>
        <p:spPr>
          <a:xfrm>
            <a:off x="1591435" y="1779838"/>
            <a:ext cx="1048406"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00">
                <a:solidFill>
                  <a:srgbClr val="0E4D65"/>
                </a:solidFill>
                <a:latin typeface="Roboto Medium"/>
                <a:ea typeface="Roboto Medium"/>
                <a:cs typeface="Roboto Medium"/>
                <a:sym typeface="Roboto Medium"/>
              </a:rPr>
              <a:t>Your Marketing </a:t>
            </a:r>
            <a:endParaRPr lang="en-US"/>
          </a:p>
          <a:p>
            <a:pPr marL="0" marR="0" lvl="0" indent="0" algn="ctr" rtl="0">
              <a:spcBef>
                <a:spcPts val="0"/>
              </a:spcBef>
              <a:spcAft>
                <a:spcPts val="0"/>
              </a:spcAft>
              <a:buNone/>
            </a:pPr>
            <a:r>
              <a:rPr lang="en-US" sz="1000" dirty="0">
                <a:solidFill>
                  <a:srgbClr val="0E4D65"/>
                </a:solidFill>
                <a:latin typeface="Roboto Medium"/>
                <a:ea typeface="Roboto Medium"/>
                <a:cs typeface="Roboto Medium"/>
                <a:sym typeface="Roboto Medium"/>
              </a:rPr>
              <a:t>Tech Stack </a:t>
            </a:r>
            <a:endParaRPr lang="en-US" dirty="0"/>
          </a:p>
          <a:p>
            <a:pPr marL="0" marR="0" lvl="0" indent="0" algn="ctr" rtl="0">
              <a:spcBef>
                <a:spcPts val="0"/>
              </a:spcBef>
              <a:spcAft>
                <a:spcPts val="0"/>
              </a:spcAft>
              <a:buNone/>
            </a:pPr>
            <a:r>
              <a:rPr lang="en-US" sz="1000" dirty="0">
                <a:solidFill>
                  <a:srgbClr val="0E4D65"/>
                </a:solidFill>
                <a:latin typeface="Roboto Medium"/>
                <a:ea typeface="Roboto Medium"/>
                <a:cs typeface="Roboto Medium"/>
                <a:sym typeface="Roboto Medium"/>
              </a:rPr>
              <a:t>Image </a:t>
            </a:r>
            <a:endParaRPr lang="en-US" dirty="0"/>
          </a:p>
        </p:txBody>
      </p:sp>
      <p:sp>
        <p:nvSpPr>
          <p:cNvPr id="217" name="Google Shape;217;p24"/>
          <p:cNvSpPr txBox="1"/>
          <p:nvPr/>
        </p:nvSpPr>
        <p:spPr>
          <a:xfrm>
            <a:off x="3383444" y="1779838"/>
            <a:ext cx="880315"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00">
                <a:solidFill>
                  <a:srgbClr val="0E4D65"/>
                </a:solidFill>
                <a:latin typeface="Roboto Medium"/>
                <a:ea typeface="Roboto Medium"/>
                <a:cs typeface="Roboto Medium"/>
                <a:sym typeface="Roboto Medium"/>
              </a:rPr>
              <a:t>Your Marketing Tech Stack Description</a:t>
            </a:r>
            <a:endParaRPr lang="en-US"/>
          </a:p>
        </p:txBody>
      </p:sp>
      <p:sp>
        <p:nvSpPr>
          <p:cNvPr id="218" name="Google Shape;218;p24"/>
          <p:cNvSpPr txBox="1"/>
          <p:nvPr/>
        </p:nvSpPr>
        <p:spPr>
          <a:xfrm>
            <a:off x="5126785" y="1779838"/>
            <a:ext cx="807781"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00">
                <a:solidFill>
                  <a:srgbClr val="0E4D65"/>
                </a:solidFill>
                <a:latin typeface="Roboto Medium"/>
                <a:ea typeface="Roboto Medium"/>
                <a:cs typeface="Roboto Medium"/>
                <a:sym typeface="Roboto Medium"/>
              </a:rPr>
              <a:t>Your  Highlight</a:t>
            </a:r>
            <a:endParaRPr lang="en-US"/>
          </a:p>
          <a:p>
            <a:pPr marL="0" marR="0" lvl="0" indent="0" algn="ctr" rtl="0">
              <a:spcBef>
                <a:spcPts val="0"/>
              </a:spcBef>
              <a:spcAft>
                <a:spcPts val="0"/>
              </a:spcAft>
              <a:buNone/>
            </a:pPr>
            <a:r>
              <a:rPr lang="en-US" sz="1000" dirty="0">
                <a:solidFill>
                  <a:srgbClr val="0E4D65"/>
                </a:solidFill>
                <a:latin typeface="Roboto Medium"/>
                <a:ea typeface="Roboto Medium"/>
                <a:cs typeface="Roboto Medium"/>
                <a:sym typeface="Roboto Medium"/>
              </a:rPr>
              <a:t>of the Stack</a:t>
            </a:r>
            <a:endParaRPr lang="en-US" dirty="0"/>
          </a:p>
        </p:txBody>
      </p:sp>
      <p:sp>
        <p:nvSpPr>
          <p:cNvPr id="219" name="Google Shape;219;p24"/>
          <p:cNvSpPr txBox="1"/>
          <p:nvPr/>
        </p:nvSpPr>
        <p:spPr>
          <a:xfrm>
            <a:off x="8401601" y="1941269"/>
            <a:ext cx="1081382"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00" dirty="0">
                <a:solidFill>
                  <a:srgbClr val="0E4D65"/>
                </a:solidFill>
                <a:latin typeface="Roboto Medium"/>
                <a:ea typeface="Roboto Medium"/>
                <a:cs typeface="Roboto Medium"/>
                <a:sym typeface="Roboto Medium"/>
              </a:rPr>
              <a:t>Developments</a:t>
            </a:r>
            <a:r>
              <a:rPr lang="de-DE" sz="1000" dirty="0">
                <a:solidFill>
                  <a:srgbClr val="0E4D65"/>
                </a:solidFill>
                <a:latin typeface="Roboto Medium"/>
                <a:ea typeface="Roboto Medium"/>
                <a:cs typeface="Roboto Medium"/>
                <a:sym typeface="Roboto Medium"/>
              </a:rPr>
              <a:t> in 2025/2026</a:t>
            </a:r>
            <a:endParaRPr dirty="0"/>
          </a:p>
        </p:txBody>
      </p:sp>
      <p:sp>
        <p:nvSpPr>
          <p:cNvPr id="220" name="Google Shape;220;p24"/>
          <p:cNvSpPr txBox="1"/>
          <p:nvPr/>
        </p:nvSpPr>
        <p:spPr>
          <a:xfrm>
            <a:off x="1581639" y="3624596"/>
            <a:ext cx="1444170" cy="1115690"/>
          </a:xfrm>
          <a:prstGeom prst="rect">
            <a:avLst/>
          </a:prstGeom>
          <a:noFill/>
          <a:ln>
            <a:noFill/>
          </a:ln>
        </p:spPr>
        <p:txBody>
          <a:bodyPr spcFirstLastPara="1" wrap="square" lIns="0" tIns="0" rIns="0" bIns="0" anchor="t" anchorCtr="0">
            <a:spAutoFit/>
          </a:bodyPr>
          <a:lstStyle/>
          <a:p>
            <a:pPr marL="0" marR="0" lvl="0" indent="0" algn="ctr" rtl="0">
              <a:lnSpc>
                <a:spcPct val="144799"/>
              </a:lnSpc>
              <a:spcBef>
                <a:spcPts val="0"/>
              </a:spcBef>
              <a:spcAft>
                <a:spcPts val="0"/>
              </a:spcAft>
              <a:buNone/>
            </a:pPr>
            <a:r>
              <a:rPr lang="en-US" sz="1000">
                <a:solidFill>
                  <a:srgbClr val="0E4D65"/>
                </a:solidFill>
                <a:latin typeface="Roboto Light"/>
                <a:ea typeface="Roboto Light"/>
                <a:cs typeface="Roboto Light"/>
                <a:sym typeface="Roboto Light"/>
              </a:rPr>
              <a:t>Please upload an image of your Marketing Tech Stack (Inspirations can be found at </a:t>
            </a:r>
            <a:r>
              <a:rPr lang="en-US" sz="1000" u="sng">
                <a:solidFill>
                  <a:schemeClr val="hlink"/>
                </a:solidFill>
                <a:latin typeface="Roboto Light"/>
                <a:ea typeface="Roboto Light"/>
                <a:cs typeface="Roboto Light"/>
                <a:sym typeface="Roboto Light"/>
                <a:hlinkClick r:id="rId6"/>
              </a:rPr>
              <a:t>www.marketing-tech-award.de</a:t>
            </a:r>
            <a:r>
              <a:rPr lang="en-US" sz="1000">
                <a:solidFill>
                  <a:srgbClr val="0E4D65"/>
                </a:solidFill>
                <a:latin typeface="Roboto Light"/>
                <a:ea typeface="Roboto Light"/>
                <a:cs typeface="Roboto Light"/>
                <a:sym typeface="Roboto Light"/>
              </a:rPr>
              <a:t>) </a:t>
            </a:r>
            <a:endParaRPr lang="en-US"/>
          </a:p>
        </p:txBody>
      </p:sp>
      <p:sp>
        <p:nvSpPr>
          <p:cNvPr id="221" name="Google Shape;221;p24"/>
          <p:cNvSpPr txBox="1"/>
          <p:nvPr/>
        </p:nvSpPr>
        <p:spPr>
          <a:xfrm>
            <a:off x="3269099" y="3624596"/>
            <a:ext cx="1444170" cy="1115690"/>
          </a:xfrm>
          <a:prstGeom prst="rect">
            <a:avLst/>
          </a:prstGeom>
          <a:noFill/>
          <a:ln>
            <a:noFill/>
          </a:ln>
        </p:spPr>
        <p:txBody>
          <a:bodyPr spcFirstLastPara="1" wrap="square" lIns="0" tIns="0" rIns="0" bIns="0" anchor="t" anchorCtr="0">
            <a:spAutoFit/>
          </a:bodyPr>
          <a:lstStyle/>
          <a:p>
            <a:pPr marL="0" marR="0" lvl="0" indent="0" algn="ctr" rtl="0">
              <a:lnSpc>
                <a:spcPct val="144799"/>
              </a:lnSpc>
              <a:spcBef>
                <a:spcPts val="0"/>
              </a:spcBef>
              <a:spcAft>
                <a:spcPts val="0"/>
              </a:spcAft>
              <a:buNone/>
            </a:pPr>
            <a:r>
              <a:rPr lang="en-US" sz="1000">
                <a:solidFill>
                  <a:srgbClr val="0E4D65"/>
                </a:solidFill>
                <a:latin typeface="Roboto Light"/>
                <a:ea typeface="Roboto Light"/>
                <a:cs typeface="Roboto Light"/>
                <a:sym typeface="Roboto Light"/>
              </a:rPr>
              <a:t>Please describe on 3-5 pages, what makes up your Marketing Tech Stack or why you choose these elements.</a:t>
            </a:r>
            <a:endParaRPr lang="en-US"/>
          </a:p>
        </p:txBody>
      </p:sp>
      <p:sp>
        <p:nvSpPr>
          <p:cNvPr id="222" name="Google Shape;222;p24"/>
          <p:cNvSpPr txBox="1"/>
          <p:nvPr/>
        </p:nvSpPr>
        <p:spPr>
          <a:xfrm>
            <a:off x="4841699" y="3624596"/>
            <a:ext cx="1559030" cy="1115690"/>
          </a:xfrm>
          <a:prstGeom prst="rect">
            <a:avLst/>
          </a:prstGeom>
          <a:noFill/>
          <a:ln>
            <a:noFill/>
          </a:ln>
        </p:spPr>
        <p:txBody>
          <a:bodyPr spcFirstLastPara="1" wrap="square" lIns="0" tIns="0" rIns="0" bIns="0" anchor="t" anchorCtr="0">
            <a:spAutoFit/>
          </a:bodyPr>
          <a:lstStyle/>
          <a:p>
            <a:pPr marL="0" marR="0" lvl="0" indent="0" algn="ctr" rtl="0">
              <a:lnSpc>
                <a:spcPct val="144799"/>
              </a:lnSpc>
              <a:spcBef>
                <a:spcPts val="0"/>
              </a:spcBef>
              <a:spcAft>
                <a:spcPts val="0"/>
              </a:spcAft>
              <a:buNone/>
            </a:pPr>
            <a:r>
              <a:rPr lang="en-US" sz="1000" dirty="0">
                <a:solidFill>
                  <a:srgbClr val="0E4D65"/>
                </a:solidFill>
                <a:latin typeface="Roboto Light"/>
                <a:ea typeface="Roboto Light"/>
                <a:cs typeface="Roboto Light"/>
                <a:sym typeface="Roboto Light"/>
              </a:rPr>
              <a:t>What is your personal highlight of your tech stack that you are particularly proud of, or what is your best practice and why?</a:t>
            </a:r>
            <a:endParaRPr lang="en-US" dirty="0"/>
          </a:p>
        </p:txBody>
      </p:sp>
      <p:sp>
        <p:nvSpPr>
          <p:cNvPr id="223" name="Google Shape;223;p24"/>
          <p:cNvSpPr txBox="1"/>
          <p:nvPr/>
        </p:nvSpPr>
        <p:spPr>
          <a:xfrm>
            <a:off x="8521183" y="3624596"/>
            <a:ext cx="1444170" cy="1115690"/>
          </a:xfrm>
          <a:prstGeom prst="rect">
            <a:avLst/>
          </a:prstGeom>
          <a:noFill/>
          <a:ln>
            <a:noFill/>
          </a:ln>
        </p:spPr>
        <p:txBody>
          <a:bodyPr spcFirstLastPara="1" wrap="square" lIns="0" tIns="0" rIns="0" bIns="0" anchor="t" anchorCtr="0">
            <a:spAutoFit/>
          </a:bodyPr>
          <a:lstStyle/>
          <a:p>
            <a:pPr marL="0" marR="0" lvl="0" indent="0" algn="ctr" rtl="0">
              <a:lnSpc>
                <a:spcPct val="144799"/>
              </a:lnSpc>
              <a:spcBef>
                <a:spcPts val="0"/>
              </a:spcBef>
              <a:spcAft>
                <a:spcPts val="0"/>
              </a:spcAft>
              <a:buNone/>
            </a:pPr>
            <a:r>
              <a:rPr lang="en-US" sz="1000">
                <a:solidFill>
                  <a:srgbClr val="0E4D65"/>
                </a:solidFill>
                <a:latin typeface="Roboto Light"/>
                <a:ea typeface="Roboto Light"/>
                <a:cs typeface="Roboto Light"/>
                <a:sym typeface="Roboto Light"/>
              </a:rPr>
              <a:t>Are you planning any changes to your stack for 2025 / 2026? </a:t>
            </a:r>
            <a:r>
              <a:rPr lang="en-US" sz="1000" dirty="0">
                <a:solidFill>
                  <a:srgbClr val="0E4D65"/>
                </a:solidFill>
                <a:latin typeface="Roboto Light"/>
                <a:ea typeface="Roboto Light"/>
                <a:cs typeface="Roboto Light"/>
                <a:sym typeface="Roboto Light"/>
              </a:rPr>
              <a:t>If so, what are they, what is the goal, and why?</a:t>
            </a:r>
            <a:endParaRPr lang="en-US" dirty="0"/>
          </a:p>
        </p:txBody>
      </p:sp>
      <p:sp>
        <p:nvSpPr>
          <p:cNvPr id="224" name="Google Shape;224;p24"/>
          <p:cNvSpPr txBox="1"/>
          <p:nvPr/>
        </p:nvSpPr>
        <p:spPr>
          <a:xfrm>
            <a:off x="1856438" y="1440085"/>
            <a:ext cx="518400"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de-DE" sz="1400" b="1">
                <a:solidFill>
                  <a:srgbClr val="DDEFF2"/>
                </a:solidFill>
                <a:latin typeface="Roboto Light"/>
                <a:ea typeface="Roboto Light"/>
                <a:cs typeface="Roboto Light"/>
                <a:sym typeface="Roboto Light"/>
              </a:rPr>
              <a:t>1</a:t>
            </a:r>
            <a:endParaRPr/>
          </a:p>
        </p:txBody>
      </p:sp>
      <p:sp>
        <p:nvSpPr>
          <p:cNvPr id="225" name="Google Shape;225;p24"/>
          <p:cNvSpPr txBox="1"/>
          <p:nvPr/>
        </p:nvSpPr>
        <p:spPr>
          <a:xfrm>
            <a:off x="3564401" y="1440085"/>
            <a:ext cx="518400"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de-DE" sz="1400" b="1">
                <a:solidFill>
                  <a:srgbClr val="DDEFF2"/>
                </a:solidFill>
                <a:latin typeface="Roboto Light"/>
                <a:ea typeface="Roboto Light"/>
                <a:cs typeface="Roboto Light"/>
                <a:sym typeface="Roboto Light"/>
              </a:rPr>
              <a:t>2</a:t>
            </a:r>
            <a:endParaRPr/>
          </a:p>
        </p:txBody>
      </p:sp>
      <p:sp>
        <p:nvSpPr>
          <p:cNvPr id="226" name="Google Shape;226;p24"/>
          <p:cNvSpPr txBox="1"/>
          <p:nvPr/>
        </p:nvSpPr>
        <p:spPr>
          <a:xfrm>
            <a:off x="5271475" y="1464772"/>
            <a:ext cx="518400"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de-DE" sz="1400" b="1">
                <a:solidFill>
                  <a:srgbClr val="DDEFF2"/>
                </a:solidFill>
                <a:latin typeface="Roboto Light"/>
                <a:ea typeface="Roboto Light"/>
                <a:cs typeface="Roboto Light"/>
                <a:sym typeface="Roboto Light"/>
              </a:rPr>
              <a:t>3</a:t>
            </a:r>
            <a:endParaRPr/>
          </a:p>
        </p:txBody>
      </p:sp>
      <p:sp>
        <p:nvSpPr>
          <p:cNvPr id="227" name="Google Shape;227;p24"/>
          <p:cNvSpPr txBox="1"/>
          <p:nvPr/>
        </p:nvSpPr>
        <p:spPr>
          <a:xfrm>
            <a:off x="8677244" y="1454786"/>
            <a:ext cx="518400"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de-DE" sz="1400" b="1">
                <a:solidFill>
                  <a:srgbClr val="DDEFF2"/>
                </a:solidFill>
                <a:latin typeface="Roboto Light"/>
                <a:ea typeface="Roboto Light"/>
                <a:cs typeface="Roboto Light"/>
                <a:sym typeface="Roboto Light"/>
              </a:rPr>
              <a:t>5</a:t>
            </a:r>
            <a:endParaRPr/>
          </a:p>
        </p:txBody>
      </p:sp>
      <p:sp>
        <p:nvSpPr>
          <p:cNvPr id="228" name="Google Shape;228;p24"/>
          <p:cNvSpPr txBox="1"/>
          <p:nvPr/>
        </p:nvSpPr>
        <p:spPr>
          <a:xfrm>
            <a:off x="6972109" y="1462605"/>
            <a:ext cx="518400"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de-DE" sz="1400" b="1">
                <a:solidFill>
                  <a:srgbClr val="DDEFF2"/>
                </a:solidFill>
                <a:latin typeface="Roboto Light"/>
                <a:ea typeface="Roboto Light"/>
                <a:cs typeface="Roboto Light"/>
                <a:sym typeface="Roboto Light"/>
              </a:rPr>
              <a:t>4</a:t>
            </a:r>
            <a:endParaRPr/>
          </a:p>
        </p:txBody>
      </p:sp>
      <p:sp>
        <p:nvSpPr>
          <p:cNvPr id="229" name="Google Shape;229;p24"/>
          <p:cNvSpPr txBox="1"/>
          <p:nvPr/>
        </p:nvSpPr>
        <p:spPr>
          <a:xfrm>
            <a:off x="6548281" y="3624596"/>
            <a:ext cx="1847471" cy="1561966"/>
          </a:xfrm>
          <a:prstGeom prst="rect">
            <a:avLst/>
          </a:prstGeom>
          <a:noFill/>
          <a:ln>
            <a:noFill/>
          </a:ln>
        </p:spPr>
        <p:txBody>
          <a:bodyPr spcFirstLastPara="1" wrap="square" lIns="0" tIns="0" rIns="0" bIns="0" anchor="t" anchorCtr="0">
            <a:spAutoFit/>
          </a:bodyPr>
          <a:lstStyle/>
          <a:p>
            <a:pPr marL="0" marR="0" lvl="0" indent="0" algn="ctr" rtl="0">
              <a:lnSpc>
                <a:spcPct val="144799"/>
              </a:lnSpc>
              <a:spcBef>
                <a:spcPts val="0"/>
              </a:spcBef>
              <a:spcAft>
                <a:spcPts val="0"/>
              </a:spcAft>
              <a:buNone/>
            </a:pPr>
            <a:r>
              <a:rPr lang="en-US" sz="1000" dirty="0">
                <a:solidFill>
                  <a:srgbClr val="0E4D65"/>
                </a:solidFill>
                <a:latin typeface="Roboto Light"/>
                <a:ea typeface="Roboto Light"/>
                <a:cs typeface="Roboto Light"/>
                <a:sym typeface="Roboto Light"/>
              </a:rPr>
              <a:t>Please describe to us to what extent your stack also contains individual elements, how the components are integrated on a data and process level, and what the level of personalization and segmentation is.</a:t>
            </a:r>
            <a:endParaRPr lang="en-US" dirty="0"/>
          </a:p>
        </p:txBody>
      </p:sp>
      <p:sp>
        <p:nvSpPr>
          <p:cNvPr id="230" name="Google Shape;230;p24"/>
          <p:cNvSpPr txBox="1"/>
          <p:nvPr/>
        </p:nvSpPr>
        <p:spPr>
          <a:xfrm>
            <a:off x="6639305" y="1792538"/>
            <a:ext cx="1184008"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000" dirty="0">
                <a:solidFill>
                  <a:srgbClr val="0E4D65"/>
                </a:solidFill>
                <a:latin typeface="Roboto Medium"/>
                <a:ea typeface="Roboto Medium"/>
                <a:cs typeface="Roboto Medium"/>
                <a:sym typeface="Roboto Medium"/>
              </a:rPr>
              <a:t>Integration, Automatization,</a:t>
            </a:r>
          </a:p>
          <a:p>
            <a:pPr marL="0" marR="0" lvl="0" indent="0" algn="ctr" rtl="0">
              <a:spcBef>
                <a:spcPts val="0"/>
              </a:spcBef>
              <a:spcAft>
                <a:spcPts val="0"/>
              </a:spcAft>
              <a:buNone/>
            </a:pPr>
            <a:r>
              <a:rPr lang="en-GB" sz="1000" dirty="0">
                <a:solidFill>
                  <a:srgbClr val="0E4D65"/>
                </a:solidFill>
                <a:latin typeface="Roboto Medium"/>
                <a:ea typeface="Roboto Medium"/>
                <a:cs typeface="Roboto Medium"/>
                <a:sym typeface="Roboto Medium"/>
              </a:rPr>
              <a:t>Personalisation level</a:t>
            </a:r>
          </a:p>
        </p:txBody>
      </p:sp>
      <p:sp>
        <p:nvSpPr>
          <p:cNvPr id="2" name="Titel 2">
            <a:extLst>
              <a:ext uri="{FF2B5EF4-FFF2-40B4-BE49-F238E27FC236}">
                <a16:creationId xmlns:a16="http://schemas.microsoft.com/office/drawing/2014/main" id="{C0F07250-8978-4312-9125-BF240DBF4957}"/>
              </a:ext>
            </a:extLst>
          </p:cNvPr>
          <p:cNvSpPr>
            <a:spLocks noGrp="1"/>
          </p:cNvSpPr>
          <p:nvPr/>
        </p:nvSpPr>
        <p:spPr>
          <a:xfrm>
            <a:off x="905299" y="399486"/>
            <a:ext cx="6958672" cy="31591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en-US" sz="2800" b="1">
                <a:latin typeface="Roboto Medium" panose="02000000000000000000" pitchFamily="2" charset="0"/>
                <a:ea typeface="Roboto Medium" panose="02000000000000000000" pitchFamily="2" charset="0"/>
                <a:cs typeface="Roboto Medium" panose="02000000000000000000" pitchFamily="2" charset="0"/>
              </a:rPr>
              <a:t>5 Components for your Application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5"/>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36" name="Google Shape;236;p25"/>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237" name="Google Shape;237;p25"/>
          <p:cNvGrpSpPr/>
          <p:nvPr/>
        </p:nvGrpSpPr>
        <p:grpSpPr>
          <a:xfrm>
            <a:off x="10126092" y="5837452"/>
            <a:ext cx="2065908" cy="1020551"/>
            <a:chOff x="13640723" y="13852530"/>
            <a:chExt cx="2782957" cy="1374769"/>
          </a:xfrm>
        </p:grpSpPr>
        <p:sp>
          <p:nvSpPr>
            <p:cNvPr id="238" name="Google Shape;238;p25"/>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239" name="Google Shape;239;p25"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240" name="Google Shape;240;p25"/>
          <p:cNvSpPr txBox="1"/>
          <p:nvPr/>
        </p:nvSpPr>
        <p:spPr>
          <a:xfrm>
            <a:off x="661331" y="305969"/>
            <a:ext cx="6958672"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Roboto Medium" panose="02000000000000000000" pitchFamily="2" charset="0"/>
                <a:ea typeface="Roboto Medium" panose="02000000000000000000" pitchFamily="2" charset="0"/>
                <a:cs typeface="Roboto Medium" panose="02000000000000000000" pitchFamily="2" charset="0"/>
                <a:sym typeface="Arial"/>
              </a:rPr>
              <a:t>Your Marketing Tech Stack Image</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pic>
        <p:nvPicPr>
          <p:cNvPr id="243" name="Google Shape;243;p25"/>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244" name="Google Shape;244;p25"/>
          <p:cNvSpPr txBox="1"/>
          <p:nvPr/>
        </p:nvSpPr>
        <p:spPr>
          <a:xfrm>
            <a:off x="3107094" y="1309688"/>
            <a:ext cx="864947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245" name="Google Shape;245;p25"/>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1</a:t>
            </a:r>
            <a:endParaRPr/>
          </a:p>
        </p:txBody>
      </p:sp>
      <p:sp>
        <p:nvSpPr>
          <p:cNvPr id="2" name="Google Shape;259;p26">
            <a:extLst>
              <a:ext uri="{FF2B5EF4-FFF2-40B4-BE49-F238E27FC236}">
                <a16:creationId xmlns:a16="http://schemas.microsoft.com/office/drawing/2014/main" id="{C1DC68D1-C88B-FA86-D8A5-3AB66FA2D280}"/>
              </a:ext>
            </a:extLst>
          </p:cNvPr>
          <p:cNvSpPr/>
          <p:nvPr/>
        </p:nvSpPr>
        <p:spPr>
          <a:xfrm>
            <a:off x="-1" y="1309688"/>
            <a:ext cx="2857501"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present in the visualization of your Marketing Tech Stack all components as images with logos or names of the tools and tech components – either by functional areas, value creation, customer journey phases, or an alternative representation. The Tech Stack should include components from:</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Data Management</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Data Analytics</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CRM/CDP</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Marketing Planning and Resource Management (including Operations &amp; Finance)</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Personalization Components</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Shop Web/App Components (E-Commerce)</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Orchestration (e.g. Content, Bots, Product Data, Marketing Automation)</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Campaign and Channel Management (e.g. Display, SEA, Affiliate, Social, SEO, etc.)</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26"/>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51" name="Google Shape;251;p26"/>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252" name="Google Shape;252;p26"/>
          <p:cNvGrpSpPr/>
          <p:nvPr/>
        </p:nvGrpSpPr>
        <p:grpSpPr>
          <a:xfrm>
            <a:off x="10126092" y="5837452"/>
            <a:ext cx="2065908" cy="1020551"/>
            <a:chOff x="13640723" y="13852530"/>
            <a:chExt cx="2782957" cy="1374769"/>
          </a:xfrm>
        </p:grpSpPr>
        <p:sp>
          <p:nvSpPr>
            <p:cNvPr id="253" name="Google Shape;253;p26"/>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254" name="Google Shape;254;p26"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255" name="Google Shape;255;p26"/>
          <p:cNvSpPr txBox="1"/>
          <p:nvPr/>
        </p:nvSpPr>
        <p:spPr>
          <a:xfrm>
            <a:off x="661331" y="305969"/>
            <a:ext cx="6958672"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Roboto Medium" panose="02000000000000000000" pitchFamily="2" charset="0"/>
                <a:ea typeface="Roboto Medium" panose="02000000000000000000" pitchFamily="2" charset="0"/>
                <a:cs typeface="Roboto Medium" panose="02000000000000000000" pitchFamily="2" charset="0"/>
                <a:sym typeface="Arial"/>
              </a:rPr>
              <a:t>Your Marketing Tech Stack Description</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256" name="Google Shape;256;p26"/>
          <p:cNvSpPr txBox="1"/>
          <p:nvPr/>
        </p:nvSpPr>
        <p:spPr>
          <a:xfrm>
            <a:off x="95250" y="1419225"/>
            <a:ext cx="2667000" cy="48783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endParaRPr sz="1200">
              <a:solidFill>
                <a:schemeClr val="dk1"/>
              </a:solidFill>
              <a:latin typeface="Roboto Light"/>
              <a:ea typeface="Roboto Light"/>
              <a:cs typeface="Roboto Light"/>
              <a:sym typeface="Roboto Light"/>
            </a:endParaRPr>
          </a:p>
        </p:txBody>
      </p:sp>
      <p:pic>
        <p:nvPicPr>
          <p:cNvPr id="257" name="Google Shape;257;p26"/>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258" name="Google Shape;258;p26"/>
          <p:cNvSpPr txBox="1"/>
          <p:nvPr/>
        </p:nvSpPr>
        <p:spPr>
          <a:xfrm>
            <a:off x="3107094" y="1309688"/>
            <a:ext cx="864947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259" name="Google Shape;259;p26"/>
          <p:cNvSpPr/>
          <p:nvPr/>
        </p:nvSpPr>
        <p:spPr>
          <a:xfrm>
            <a:off x="-1" y="1309688"/>
            <a:ext cx="2857501"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explain your marketing tech stack on 3-5 slides and describe why it is structured in this way. You can use the following questions to help you:</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are the business challenges you are solving with the tech stack?</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do you use which component for and why did you make this decision?</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challenges did you face during implementation, including change issues, and how did you overcome them?</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are your most important use cases / campaigns that the tech stack maps?</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problem did the tech stack solve in terms of "before/after"?</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also name the corresponding KPIs.</a:t>
            </a:r>
            <a:endParaRPr dirty="0"/>
          </a:p>
        </p:txBody>
      </p:sp>
      <p:sp>
        <p:nvSpPr>
          <p:cNvPr id="260" name="Google Shape;260;p26"/>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27"/>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66" name="Google Shape;266;p27"/>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267" name="Google Shape;267;p27"/>
          <p:cNvGrpSpPr/>
          <p:nvPr/>
        </p:nvGrpSpPr>
        <p:grpSpPr>
          <a:xfrm>
            <a:off x="10126092" y="5837452"/>
            <a:ext cx="2065908" cy="1020551"/>
            <a:chOff x="13640723" y="13852530"/>
            <a:chExt cx="2782957" cy="1374769"/>
          </a:xfrm>
        </p:grpSpPr>
        <p:sp>
          <p:nvSpPr>
            <p:cNvPr id="268" name="Google Shape;268;p27"/>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269" name="Google Shape;269;p27"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270" name="Google Shape;270;p27"/>
          <p:cNvSpPr txBox="1"/>
          <p:nvPr/>
        </p:nvSpPr>
        <p:spPr>
          <a:xfrm>
            <a:off x="661331" y="305969"/>
            <a:ext cx="6958672"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Roboto Medium" panose="02000000000000000000" pitchFamily="2" charset="0"/>
                <a:ea typeface="Roboto Medium" panose="02000000000000000000" pitchFamily="2" charset="0"/>
                <a:cs typeface="Roboto Medium" panose="02000000000000000000" pitchFamily="2" charset="0"/>
                <a:sym typeface="Arial"/>
              </a:rPr>
              <a:t>Your Marketing Tech Stack Description </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271" name="Google Shape;271;p27"/>
          <p:cNvSpPr txBox="1"/>
          <p:nvPr/>
        </p:nvSpPr>
        <p:spPr>
          <a:xfrm>
            <a:off x="95250" y="1419225"/>
            <a:ext cx="2667000" cy="48783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endParaRPr sz="1200">
              <a:solidFill>
                <a:schemeClr val="dk1"/>
              </a:solidFill>
              <a:latin typeface="Roboto Light"/>
              <a:ea typeface="Roboto Light"/>
              <a:cs typeface="Roboto Light"/>
              <a:sym typeface="Roboto Light"/>
            </a:endParaRPr>
          </a:p>
        </p:txBody>
      </p:sp>
      <p:pic>
        <p:nvPicPr>
          <p:cNvPr id="272" name="Google Shape;272;p27"/>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273" name="Google Shape;273;p27"/>
          <p:cNvSpPr txBox="1"/>
          <p:nvPr/>
        </p:nvSpPr>
        <p:spPr>
          <a:xfrm>
            <a:off x="3107094" y="1309688"/>
            <a:ext cx="864947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275" name="Google Shape;275;p27"/>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2</a:t>
            </a:r>
            <a:endParaRPr/>
          </a:p>
        </p:txBody>
      </p:sp>
      <p:sp>
        <p:nvSpPr>
          <p:cNvPr id="2" name="Google Shape;259;p26">
            <a:extLst>
              <a:ext uri="{FF2B5EF4-FFF2-40B4-BE49-F238E27FC236}">
                <a16:creationId xmlns:a16="http://schemas.microsoft.com/office/drawing/2014/main" id="{61E965C0-8A35-4D65-4956-9807A4CDF006}"/>
              </a:ext>
            </a:extLst>
          </p:cNvPr>
          <p:cNvSpPr/>
          <p:nvPr/>
        </p:nvSpPr>
        <p:spPr>
          <a:xfrm>
            <a:off x="-1" y="1309688"/>
            <a:ext cx="2857501"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explain your marketing tech stack on 3-5 slides and describe why it is structured in this way. You can use the following questions to help you:</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are the business challenges you are solving with the tech stack?</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do you use which component for and why did you make this decision?</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challenges did you face during implementation, including change issues, and how did you overcome them?</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are your most important use cases / campaigns that the tech stack maps?</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problem did the tech stack solve in terms of "before/after"?</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also name the corresponding KPIs.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28"/>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81" name="Google Shape;281;p28"/>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282" name="Google Shape;282;p28"/>
          <p:cNvGrpSpPr/>
          <p:nvPr/>
        </p:nvGrpSpPr>
        <p:grpSpPr>
          <a:xfrm>
            <a:off x="10126092" y="5837452"/>
            <a:ext cx="2065908" cy="1020551"/>
            <a:chOff x="13640723" y="13852530"/>
            <a:chExt cx="2782957" cy="1374769"/>
          </a:xfrm>
        </p:grpSpPr>
        <p:sp>
          <p:nvSpPr>
            <p:cNvPr id="283" name="Google Shape;283;p28"/>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284" name="Google Shape;284;p28"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285" name="Google Shape;285;p28"/>
          <p:cNvSpPr txBox="1"/>
          <p:nvPr/>
        </p:nvSpPr>
        <p:spPr>
          <a:xfrm>
            <a:off x="661331" y="305969"/>
            <a:ext cx="6958672"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Roboto Medium" panose="02000000000000000000" pitchFamily="2" charset="0"/>
                <a:ea typeface="Roboto Medium" panose="02000000000000000000" pitchFamily="2" charset="0"/>
                <a:cs typeface="Roboto Medium" panose="02000000000000000000" pitchFamily="2" charset="0"/>
                <a:sym typeface="Arial"/>
              </a:rPr>
              <a:t>Your Marketing Tech Stack Description</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286" name="Google Shape;286;p28"/>
          <p:cNvSpPr txBox="1"/>
          <p:nvPr/>
        </p:nvSpPr>
        <p:spPr>
          <a:xfrm>
            <a:off x="95250" y="1419225"/>
            <a:ext cx="2667000" cy="48783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endParaRPr sz="1200">
              <a:solidFill>
                <a:schemeClr val="dk1"/>
              </a:solidFill>
              <a:latin typeface="Roboto Light"/>
              <a:ea typeface="Roboto Light"/>
              <a:cs typeface="Roboto Light"/>
              <a:sym typeface="Roboto Light"/>
            </a:endParaRPr>
          </a:p>
        </p:txBody>
      </p:sp>
      <p:pic>
        <p:nvPicPr>
          <p:cNvPr id="287" name="Google Shape;287;p28"/>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288" name="Google Shape;288;p28"/>
          <p:cNvSpPr txBox="1"/>
          <p:nvPr/>
        </p:nvSpPr>
        <p:spPr>
          <a:xfrm>
            <a:off x="3107094" y="1309688"/>
            <a:ext cx="864947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290" name="Google Shape;290;p28"/>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2</a:t>
            </a:r>
            <a:endParaRPr/>
          </a:p>
        </p:txBody>
      </p:sp>
      <p:sp>
        <p:nvSpPr>
          <p:cNvPr id="2" name="Google Shape;259;p26">
            <a:extLst>
              <a:ext uri="{FF2B5EF4-FFF2-40B4-BE49-F238E27FC236}">
                <a16:creationId xmlns:a16="http://schemas.microsoft.com/office/drawing/2014/main" id="{3F29CE25-470E-9925-6F4D-37914E92D0C8}"/>
              </a:ext>
            </a:extLst>
          </p:cNvPr>
          <p:cNvSpPr/>
          <p:nvPr/>
        </p:nvSpPr>
        <p:spPr>
          <a:xfrm>
            <a:off x="-1" y="1309688"/>
            <a:ext cx="2857501"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explain your marketing tech stack on 3-5 slides and describe why it is structured in this way. You can use the following questions to help you:</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are the business challenges you are solving with the tech stack?</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do you use which component for and why did you make this decision?</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challenges did you face during implementation, including change issues, and how did you overcome them?</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are your most important use cases / campaigns that the tech stack maps?</a:t>
            </a:r>
          </a:p>
          <a:p>
            <a:pPr marL="171450" marR="0" lvl="0" indent="-171450" algn="l" rtl="0">
              <a:lnSpc>
                <a:spcPct val="110000"/>
              </a:lnSpc>
              <a:spcBef>
                <a:spcPts val="0"/>
              </a:spcBef>
              <a:spcAft>
                <a:spcPts val="0"/>
              </a:spcAft>
              <a:buClr>
                <a:srgbClr val="0E4D65"/>
              </a:buClr>
              <a:buSzPts val="1000"/>
              <a:buFont typeface="Arial" panose="020B0604020202020204" pitchFamily="34" charset="0"/>
              <a:buChar char="•"/>
            </a:pPr>
            <a:r>
              <a:rPr lang="en-GB" sz="1000" dirty="0">
                <a:solidFill>
                  <a:srgbClr val="0E4D65"/>
                </a:solidFill>
                <a:latin typeface="Roboto Light"/>
                <a:ea typeface="Roboto Light"/>
                <a:cs typeface="Roboto Light"/>
                <a:sym typeface="Roboto Light"/>
              </a:rPr>
              <a:t>What problem did the tech stack solve in terms of "before/after"?</a:t>
            </a:r>
          </a:p>
          <a:p>
            <a:pPr marL="0" marR="0" lvl="0" indent="0" algn="l" rtl="0">
              <a:lnSpc>
                <a:spcPct val="110000"/>
              </a:lnSpc>
              <a:spcBef>
                <a:spcPts val="0"/>
              </a:spcBef>
              <a:spcAft>
                <a:spcPts val="0"/>
              </a:spcAft>
              <a:buClr>
                <a:srgbClr val="0E4D65"/>
              </a:buClr>
              <a:buSzPts val="1000"/>
              <a:buFont typeface="Arial"/>
              <a:buNone/>
            </a:pPr>
            <a:endParaRPr lang="en-GB" sz="1000" dirty="0">
              <a:solidFill>
                <a:srgbClr val="0E4D65"/>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Please also name the corresponding KPIs.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p29"/>
          <p:cNvSpPr/>
          <p:nvPr/>
        </p:nvSpPr>
        <p:spPr>
          <a:xfrm>
            <a:off x="9417299" y="136153"/>
            <a:ext cx="2651425" cy="7738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Light"/>
              <a:ea typeface="Roboto Light"/>
              <a:cs typeface="Roboto Light"/>
              <a:sym typeface="Roboto Light"/>
            </a:endParaRPr>
          </a:p>
        </p:txBody>
      </p:sp>
      <p:sp>
        <p:nvSpPr>
          <p:cNvPr id="296" name="Google Shape;296;p29"/>
          <p:cNvSpPr/>
          <p:nvPr/>
        </p:nvSpPr>
        <p:spPr>
          <a:xfrm>
            <a:off x="-1" y="1385"/>
            <a:ext cx="12192000" cy="6856615"/>
          </a:xfrm>
          <a:prstGeom prst="rect">
            <a:avLst/>
          </a:prstGeom>
          <a:gradFill>
            <a:gsLst>
              <a:gs pos="0">
                <a:srgbClr val="FFC633"/>
              </a:gs>
              <a:gs pos="50000">
                <a:srgbClr val="FEEAB6">
                  <a:alpha val="78039"/>
                </a:srgbClr>
              </a:gs>
              <a:gs pos="100000">
                <a:srgbClr val="E0F1F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grpSp>
        <p:nvGrpSpPr>
          <p:cNvPr id="297" name="Google Shape;297;p29"/>
          <p:cNvGrpSpPr/>
          <p:nvPr/>
        </p:nvGrpSpPr>
        <p:grpSpPr>
          <a:xfrm>
            <a:off x="10126092" y="5837452"/>
            <a:ext cx="2065908" cy="1020551"/>
            <a:chOff x="13640723" y="13852530"/>
            <a:chExt cx="2782957" cy="1374769"/>
          </a:xfrm>
        </p:grpSpPr>
        <p:sp>
          <p:nvSpPr>
            <p:cNvPr id="298" name="Google Shape;298;p29"/>
            <p:cNvSpPr/>
            <p:nvPr/>
          </p:nvSpPr>
          <p:spPr>
            <a:xfrm flipH="1">
              <a:off x="13640723" y="13854395"/>
              <a:ext cx="2782957" cy="1372904"/>
            </a:xfrm>
            <a:prstGeom prst="round1Rect">
              <a:avLst>
                <a:gd name="adj" fmla="val 16667"/>
              </a:avLst>
            </a:prstGeom>
            <a:solidFill>
              <a:srgbClr val="176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10">
                <a:solidFill>
                  <a:schemeClr val="lt1"/>
                </a:solidFill>
                <a:latin typeface="Roboto Light"/>
                <a:ea typeface="Roboto Light"/>
                <a:cs typeface="Roboto Light"/>
                <a:sym typeface="Roboto Light"/>
              </a:endParaRPr>
            </a:p>
          </p:txBody>
        </p:sp>
        <p:pic>
          <p:nvPicPr>
            <p:cNvPr id="299" name="Google Shape;299;p29" descr="Ein Bild, das Schrift, Text, Screenshot, Grafiken enthält.&#10;&#10;Automatisch generierte Beschreibung"/>
            <p:cNvPicPr preferRelativeResize="0"/>
            <p:nvPr/>
          </p:nvPicPr>
          <p:blipFill rotWithShape="1">
            <a:blip r:embed="rId4">
              <a:alphaModFix/>
            </a:blip>
            <a:srcRect/>
            <a:stretch/>
          </p:blipFill>
          <p:spPr>
            <a:xfrm>
              <a:off x="13981556" y="13852530"/>
              <a:ext cx="2276060" cy="1372904"/>
            </a:xfrm>
            <a:prstGeom prst="rect">
              <a:avLst/>
            </a:prstGeom>
            <a:noFill/>
            <a:ln>
              <a:noFill/>
            </a:ln>
          </p:spPr>
        </p:pic>
      </p:grpSp>
      <p:sp>
        <p:nvSpPr>
          <p:cNvPr id="300" name="Google Shape;300;p29"/>
          <p:cNvSpPr txBox="1"/>
          <p:nvPr/>
        </p:nvSpPr>
        <p:spPr>
          <a:xfrm>
            <a:off x="661331" y="305969"/>
            <a:ext cx="6958672" cy="315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Roboto Medium" panose="02000000000000000000" pitchFamily="2" charset="0"/>
                <a:ea typeface="Roboto Medium" panose="02000000000000000000" pitchFamily="2" charset="0"/>
                <a:cs typeface="Roboto Medium" panose="02000000000000000000" pitchFamily="2" charset="0"/>
                <a:sym typeface="Arial"/>
              </a:rPr>
              <a:t>Your Marketing Tech Stack Highlight </a:t>
            </a:r>
            <a:endParaRPr lang="en-US">
              <a:latin typeface="Roboto Medium" panose="02000000000000000000" pitchFamily="2" charset="0"/>
              <a:ea typeface="Roboto Medium" panose="02000000000000000000" pitchFamily="2" charset="0"/>
              <a:cs typeface="Roboto Medium" panose="02000000000000000000" pitchFamily="2" charset="0"/>
            </a:endParaRPr>
          </a:p>
        </p:txBody>
      </p:sp>
      <p:sp>
        <p:nvSpPr>
          <p:cNvPr id="301" name="Google Shape;301;p29"/>
          <p:cNvSpPr txBox="1"/>
          <p:nvPr/>
        </p:nvSpPr>
        <p:spPr>
          <a:xfrm>
            <a:off x="95250" y="1419225"/>
            <a:ext cx="2667000" cy="48783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1200"/>
              <a:buFont typeface="Arial"/>
              <a:buNone/>
            </a:pPr>
            <a:endParaRPr sz="1200">
              <a:solidFill>
                <a:schemeClr val="dk1"/>
              </a:solidFill>
              <a:latin typeface="Roboto Light"/>
              <a:ea typeface="Roboto Light"/>
              <a:cs typeface="Roboto Light"/>
              <a:sym typeface="Roboto Light"/>
            </a:endParaRPr>
          </a:p>
        </p:txBody>
      </p:sp>
      <p:pic>
        <p:nvPicPr>
          <p:cNvPr id="302" name="Google Shape;302;p29"/>
          <p:cNvPicPr preferRelativeResize="0"/>
          <p:nvPr/>
        </p:nvPicPr>
        <p:blipFill rotWithShape="1">
          <a:blip r:embed="rId5">
            <a:alphaModFix/>
          </a:blip>
          <a:srcRect/>
          <a:stretch/>
        </p:blipFill>
        <p:spPr>
          <a:xfrm>
            <a:off x="10237607" y="0"/>
            <a:ext cx="1972619" cy="1110132"/>
          </a:xfrm>
          <a:prstGeom prst="rect">
            <a:avLst/>
          </a:prstGeom>
          <a:noFill/>
          <a:ln>
            <a:noFill/>
          </a:ln>
        </p:spPr>
      </p:pic>
      <p:sp>
        <p:nvSpPr>
          <p:cNvPr id="303" name="Google Shape;303;p29"/>
          <p:cNvSpPr txBox="1"/>
          <p:nvPr/>
        </p:nvSpPr>
        <p:spPr>
          <a:xfrm>
            <a:off x="3107094" y="1309688"/>
            <a:ext cx="864947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1"/>
                </a:solidFill>
                <a:latin typeface="Roboto Light"/>
                <a:ea typeface="Roboto Light"/>
                <a:cs typeface="Roboto Light"/>
                <a:sym typeface="Roboto Light"/>
              </a:rPr>
              <a:t>…</a:t>
            </a:r>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04" name="Google Shape;304;p29"/>
          <p:cNvSpPr/>
          <p:nvPr/>
        </p:nvSpPr>
        <p:spPr>
          <a:xfrm>
            <a:off x="-1" y="1309688"/>
            <a:ext cx="2857501" cy="5548312"/>
          </a:xfrm>
          <a:prstGeom prst="round2SameRect">
            <a:avLst>
              <a:gd name="adj1" fmla="val 16667"/>
              <a:gd name="adj2" fmla="val 0"/>
            </a:avLst>
          </a:prstGeom>
          <a:solidFill>
            <a:srgbClr val="DDEFF2"/>
          </a:solidFill>
          <a:ln>
            <a:noFill/>
          </a:ln>
        </p:spPr>
        <p:txBody>
          <a:bodyPr spcFirstLastPara="1" wrap="square" lIns="108000" tIns="108000" rIns="108000" bIns="45700" anchor="t" anchorCtr="0">
            <a:noAutofit/>
          </a:bodyPr>
          <a:lstStyle/>
          <a:p>
            <a:pPr marL="0" marR="0" lvl="0" indent="0" algn="l" rtl="0">
              <a:lnSpc>
                <a:spcPct val="110000"/>
              </a:lnSpc>
              <a:spcBef>
                <a:spcPts val="0"/>
              </a:spcBef>
              <a:spcAft>
                <a:spcPts val="0"/>
              </a:spcAft>
              <a:buClr>
                <a:srgbClr val="0E4D65"/>
              </a:buClr>
              <a:buSzPts val="1000"/>
              <a:buFont typeface="Arial"/>
              <a:buNone/>
            </a:pPr>
            <a:r>
              <a:rPr lang="en-GB" sz="1000" dirty="0">
                <a:solidFill>
                  <a:srgbClr val="0E4D65"/>
                </a:solidFill>
                <a:latin typeface="Roboto Light"/>
                <a:ea typeface="Roboto Light"/>
                <a:cs typeface="Roboto Light"/>
                <a:sym typeface="Roboto Light"/>
              </a:rPr>
              <a:t>Describe what you are particularly proud of and what distinguishes your Marketing Tech Stack, for example, by...</a:t>
            </a:r>
            <a:endParaRPr lang="en-GB" sz="1000" dirty="0"/>
          </a:p>
          <a:p>
            <a:pPr marL="0" marR="0" lvl="0" indent="0" algn="l" rtl="0">
              <a:lnSpc>
                <a:spcPct val="110000"/>
              </a:lnSpc>
              <a:spcBef>
                <a:spcPts val="0"/>
              </a:spcBef>
              <a:spcAft>
                <a:spcPts val="0"/>
              </a:spcAft>
              <a:buClr>
                <a:schemeClr val="dk1"/>
              </a:buClr>
              <a:buSzPts val="1000"/>
              <a:buFont typeface="Arial"/>
              <a:buNone/>
            </a:pPr>
            <a:endParaRPr lang="en-GB" sz="1000" dirty="0">
              <a:solidFill>
                <a:srgbClr val="0E4D65"/>
              </a:solidFill>
              <a:latin typeface="Roboto Light"/>
              <a:ea typeface="Roboto Light"/>
              <a:cs typeface="Roboto Light"/>
              <a:sym typeface="Roboto Light"/>
            </a:endParaRPr>
          </a:p>
          <a:p>
            <a:pPr marL="171450" marR="0" lvl="0" indent="-171450" algn="l" rtl="0">
              <a:lnSpc>
                <a:spcPct val="110000"/>
              </a:lnSpc>
              <a:spcBef>
                <a:spcPts val="0"/>
              </a:spcBef>
              <a:spcAft>
                <a:spcPts val="0"/>
              </a:spcAft>
              <a:buClr>
                <a:srgbClr val="0E4D65"/>
              </a:buClr>
              <a:buSzPts val="1000"/>
              <a:buFont typeface="Arial"/>
              <a:buChar char="•"/>
            </a:pPr>
            <a:r>
              <a:rPr lang="en-GB" sz="1000" dirty="0">
                <a:solidFill>
                  <a:srgbClr val="0E4D65"/>
                </a:solidFill>
                <a:latin typeface="Roboto Light"/>
                <a:ea typeface="Roboto Light"/>
                <a:cs typeface="Roboto Light"/>
                <a:sym typeface="Roboto Light"/>
              </a:rPr>
              <a:t>Best Cross-Channel Personalization</a:t>
            </a:r>
          </a:p>
          <a:p>
            <a:pPr marL="171450" marR="0" lvl="0" indent="-171450" algn="l" rtl="0">
              <a:lnSpc>
                <a:spcPct val="110000"/>
              </a:lnSpc>
              <a:spcBef>
                <a:spcPts val="0"/>
              </a:spcBef>
              <a:spcAft>
                <a:spcPts val="0"/>
              </a:spcAft>
              <a:buClr>
                <a:srgbClr val="0E4D65"/>
              </a:buClr>
              <a:buSzPts val="1000"/>
              <a:buFont typeface="Arial"/>
              <a:buChar char="•"/>
            </a:pPr>
            <a:r>
              <a:rPr lang="en-GB" sz="1000" dirty="0">
                <a:solidFill>
                  <a:srgbClr val="0E4D65"/>
                </a:solidFill>
                <a:latin typeface="Roboto Light"/>
                <a:ea typeface="Roboto Light"/>
                <a:cs typeface="Roboto Light"/>
                <a:sym typeface="Roboto Light"/>
              </a:rPr>
              <a:t>Best Data &amp; Analytics Stack</a:t>
            </a:r>
            <a:endParaRPr lang="en-GB" sz="1000" dirty="0"/>
          </a:p>
          <a:p>
            <a:pPr marL="171450" marR="0" lvl="0" indent="-171450" algn="l" rtl="0">
              <a:lnSpc>
                <a:spcPct val="110000"/>
              </a:lnSpc>
              <a:spcBef>
                <a:spcPts val="0"/>
              </a:spcBef>
              <a:spcAft>
                <a:spcPts val="0"/>
              </a:spcAft>
              <a:buClr>
                <a:srgbClr val="0E4D65"/>
              </a:buClr>
              <a:buSzPts val="1000"/>
              <a:buFont typeface="Arial"/>
              <a:buChar char="•"/>
            </a:pPr>
            <a:r>
              <a:rPr lang="en-GB" sz="1000" dirty="0">
                <a:solidFill>
                  <a:srgbClr val="0E4D65"/>
                </a:solidFill>
                <a:latin typeface="Roboto Light"/>
                <a:ea typeface="Roboto Light"/>
                <a:cs typeface="Roboto Light"/>
                <a:sym typeface="Roboto Light"/>
              </a:rPr>
              <a:t>Best Stack for Planning &amp; Controlling Budgets and Campaigns</a:t>
            </a:r>
          </a:p>
          <a:p>
            <a:pPr marL="171450" marR="0" lvl="0" indent="-171450" algn="l" rtl="0">
              <a:lnSpc>
                <a:spcPct val="110000"/>
              </a:lnSpc>
              <a:spcBef>
                <a:spcPts val="0"/>
              </a:spcBef>
              <a:spcAft>
                <a:spcPts val="0"/>
              </a:spcAft>
              <a:buClr>
                <a:srgbClr val="0E4D65"/>
              </a:buClr>
              <a:buSzPts val="1000"/>
              <a:buFont typeface="Arial"/>
              <a:buChar char="•"/>
            </a:pPr>
            <a:r>
              <a:rPr lang="en-GB" sz="1000" dirty="0">
                <a:solidFill>
                  <a:srgbClr val="0E4D65"/>
                </a:solidFill>
                <a:latin typeface="Roboto Light"/>
                <a:ea typeface="Roboto Light"/>
                <a:cs typeface="Roboto Light"/>
                <a:sym typeface="Roboto Light"/>
              </a:rPr>
              <a:t>Best Content Creation &amp; Distribution Stack</a:t>
            </a:r>
            <a:endParaRPr lang="en-GB" sz="1000" dirty="0"/>
          </a:p>
          <a:p>
            <a:pPr marL="171450" marR="0" lvl="0" indent="-171450" algn="l" rtl="0">
              <a:lnSpc>
                <a:spcPct val="110000"/>
              </a:lnSpc>
              <a:spcBef>
                <a:spcPts val="0"/>
              </a:spcBef>
              <a:spcAft>
                <a:spcPts val="0"/>
              </a:spcAft>
              <a:buClr>
                <a:srgbClr val="0E4D65"/>
              </a:buClr>
              <a:buSzPts val="1000"/>
              <a:buFont typeface="Arial"/>
              <a:buChar char="•"/>
            </a:pPr>
            <a:r>
              <a:rPr lang="en-GB" sz="1000" dirty="0">
                <a:solidFill>
                  <a:srgbClr val="0E4D65"/>
                </a:solidFill>
                <a:latin typeface="Roboto Light"/>
                <a:ea typeface="Roboto Light"/>
                <a:cs typeface="Roboto Light"/>
                <a:sym typeface="Roboto Light"/>
              </a:rPr>
              <a:t>Best Commerce Stack</a:t>
            </a:r>
            <a:endParaRPr lang="en-GB" sz="1000" dirty="0"/>
          </a:p>
          <a:p>
            <a:pPr marL="171450" marR="0" lvl="0" indent="-171450" algn="l" rtl="0">
              <a:lnSpc>
                <a:spcPct val="110000"/>
              </a:lnSpc>
              <a:spcBef>
                <a:spcPts val="0"/>
              </a:spcBef>
              <a:spcAft>
                <a:spcPts val="0"/>
              </a:spcAft>
              <a:buClr>
                <a:srgbClr val="0E4D65"/>
              </a:buClr>
              <a:buSzPts val="1000"/>
              <a:buFont typeface="Arial"/>
              <a:buChar char="•"/>
            </a:pPr>
            <a:r>
              <a:rPr lang="en-GB" sz="1000" dirty="0">
                <a:solidFill>
                  <a:srgbClr val="0E4D65"/>
                </a:solidFill>
                <a:latin typeface="Roboto Light"/>
                <a:ea typeface="Roboto Light"/>
                <a:cs typeface="Roboto Light"/>
                <a:sym typeface="Roboto Light"/>
              </a:rPr>
              <a:t>Best Marketing Operations Solution including Planning &amp; Control</a:t>
            </a:r>
          </a:p>
          <a:p>
            <a:pPr marL="0" marR="0" lvl="0" indent="0" algn="l" rtl="0">
              <a:lnSpc>
                <a:spcPct val="110000"/>
              </a:lnSpc>
              <a:spcBef>
                <a:spcPts val="0"/>
              </a:spcBef>
              <a:spcAft>
                <a:spcPts val="0"/>
              </a:spcAft>
              <a:buNone/>
            </a:pPr>
            <a:endParaRPr sz="1000" dirty="0">
              <a:solidFill>
                <a:srgbClr val="0E4D65"/>
              </a:solidFill>
              <a:latin typeface="Roboto Light"/>
              <a:ea typeface="Roboto Light"/>
              <a:cs typeface="Roboto Light"/>
              <a:sym typeface="Roboto Light"/>
            </a:endParaRPr>
          </a:p>
        </p:txBody>
      </p:sp>
      <p:sp>
        <p:nvSpPr>
          <p:cNvPr id="305" name="Google Shape;305;p29"/>
          <p:cNvSpPr/>
          <p:nvPr/>
        </p:nvSpPr>
        <p:spPr>
          <a:xfrm>
            <a:off x="61758" y="310802"/>
            <a:ext cx="599573" cy="424557"/>
          </a:xfrm>
          <a:custGeom>
            <a:avLst/>
            <a:gdLst/>
            <a:ahLst/>
            <a:cxnLst/>
            <a:rect l="l" t="t" r="r" b="b"/>
            <a:pathLst>
              <a:path w="1824052" h="1260000" extrusionOk="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txBody>
          <a:bodyPr spcFirstLastPara="1" wrap="square" lIns="0" tIns="45700" rIns="198000" bIns="45700" anchor="ctr" anchorCtr="0">
            <a:noAutofit/>
          </a:bodyPr>
          <a:lstStyle/>
          <a:p>
            <a:pPr marL="0" marR="0" lvl="0" indent="0" algn="ctr" rtl="0">
              <a:spcBef>
                <a:spcPts val="0"/>
              </a:spcBef>
              <a:spcAft>
                <a:spcPts val="0"/>
              </a:spcAft>
              <a:buNone/>
            </a:pPr>
            <a:r>
              <a:rPr lang="de-DE" sz="1400">
                <a:solidFill>
                  <a:srgbClr val="0E4D65"/>
                </a:solidFill>
                <a:latin typeface="Roboto Medium"/>
                <a:ea typeface="Roboto Medium"/>
                <a:cs typeface="Roboto Medium"/>
                <a:sym typeface="Roboto Medium"/>
              </a:rPr>
              <a:t>3</a:t>
            </a:r>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MarketingTechLab">
      <a:dk1>
        <a:srgbClr val="224F68"/>
      </a:dk1>
      <a:lt1>
        <a:srgbClr val="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EACD6C5BD07D41A5360757478DCFE8" ma:contentTypeVersion="14" ma:contentTypeDescription="Ein neues Dokument erstellen." ma:contentTypeScope="" ma:versionID="27ee93a7e940a2590ee51e700b0d1b82">
  <xsd:schema xmlns:xsd="http://www.w3.org/2001/XMLSchema" xmlns:xs="http://www.w3.org/2001/XMLSchema" xmlns:p="http://schemas.microsoft.com/office/2006/metadata/properties" xmlns:ns2="0bf4332c-37a7-4f62-9102-d2e00079b9c7" xmlns:ns3="28e6a9f5-ce68-4860-b5c7-21e84c4a6df1" targetNamespace="http://schemas.microsoft.com/office/2006/metadata/properties" ma:root="true" ma:fieldsID="fc1df8c196d65b83033f022cd770d850" ns2:_="" ns3:_="">
    <xsd:import namespace="0bf4332c-37a7-4f62-9102-d2e00079b9c7"/>
    <xsd:import namespace="28e6a9f5-ce68-4860-b5c7-21e84c4a6d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4332c-37a7-4f62-9102-d2e00079b9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2d59d0a-2368-4003-9b67-c84892c4993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6a9f5-ce68-4860-b5c7-21e84c4a6d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6147c8-6392-4139-b7df-9c825712ecdd}" ma:internalName="TaxCatchAll" ma:showField="CatchAllData" ma:web="28e6a9f5-ce68-4860-b5c7-21e84c4a6df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8e6a9f5-ce68-4860-b5c7-21e84c4a6df1" xsi:nil="true"/>
    <lcf76f155ced4ddcb4097134ff3c332f xmlns="0bf4332c-37a7-4f62-9102-d2e00079b9c7">
      <Terms xmlns="http://schemas.microsoft.com/office/infopath/2007/PartnerControls"/>
    </lcf76f155ced4ddcb4097134ff3c332f>
    <SharedWithUsers xmlns="28e6a9f5-ce68-4860-b5c7-21e84c4a6df1">
      <UserInfo>
        <DisplayName>Anja Ehrke</DisplayName>
        <AccountId>48</AccountId>
        <AccountType/>
      </UserInfo>
      <UserInfo>
        <DisplayName>Carsten Thierbach</DisplayName>
        <AccountId>33</AccountId>
        <AccountType/>
      </UserInfo>
      <UserInfo>
        <DisplayName>Denise Dümdüz</DisplayName>
        <AccountId>20</AccountId>
        <AccountType/>
      </UserInfo>
      <UserInfo>
        <DisplayName>Mareike Milde</DisplayName>
        <AccountId>16</AccountId>
        <AccountType/>
      </UserInfo>
      <UserInfo>
        <DisplayName>Ralf Strauss</DisplayName>
        <AccountId>25</AccountId>
        <AccountType/>
      </UserInfo>
    </SharedWithUsers>
  </documentManagement>
</p:properties>
</file>

<file path=customXml/itemProps1.xml><?xml version="1.0" encoding="utf-8"?>
<ds:datastoreItem xmlns:ds="http://schemas.openxmlformats.org/officeDocument/2006/customXml" ds:itemID="{153B6699-8FB8-455F-81E6-54A2E2BC9042}">
  <ds:schemaRefs>
    <ds:schemaRef ds:uri="http://schemas.microsoft.com/sharepoint/v3/contenttype/forms"/>
  </ds:schemaRefs>
</ds:datastoreItem>
</file>

<file path=customXml/itemProps2.xml><?xml version="1.0" encoding="utf-8"?>
<ds:datastoreItem xmlns:ds="http://schemas.openxmlformats.org/officeDocument/2006/customXml" ds:itemID="{EE6B10C4-E6CC-4E9E-A7C2-0D9233167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4332c-37a7-4f62-9102-d2e00079b9c7"/>
    <ds:schemaRef ds:uri="28e6a9f5-ce68-4860-b5c7-21e84c4a6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4E34F-91A1-487D-AC57-119DE785A9C2}">
  <ds:schemaRefs>
    <ds:schemaRef ds:uri="http://purl.org/dc/dcmitype/"/>
    <ds:schemaRef ds:uri="0bf4332c-37a7-4f62-9102-d2e00079b9c7"/>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28e6a9f5-ce68-4860-b5c7-21e84c4a6df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1222</Words>
  <Application>Microsoft Macintosh PowerPoint</Application>
  <PresentationFormat>Breitbild</PresentationFormat>
  <Paragraphs>224</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12</vt:i4>
      </vt:variant>
    </vt:vector>
  </HeadingPairs>
  <TitlesOfParts>
    <vt:vector size="19" baseType="lpstr">
      <vt:lpstr>Arial</vt:lpstr>
      <vt:lpstr>Roboto Light</vt:lpstr>
      <vt:lpstr>Roboto Medium</vt:lpstr>
      <vt:lpstr>Play</vt:lpstr>
      <vt:lpstr>Roboto</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Denise Dümdüz</cp:lastModifiedBy>
  <cp:revision>2</cp:revision>
  <dcterms:modified xsi:type="dcterms:W3CDTF">2024-05-31T06:51:30Z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0x01010067EACD6C5BD07D41A5360757478DCFE8</vt:lpwstr>
  </property>
  <property fmtid="{D5CDD505-2E9C-101B-9397-08002B2CF9AE}" pid="3" name="MediaServiceImageTags">
    <vt:lpwstr/>
  </property>
</Properties>
</file>